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303" r:id="rId4"/>
    <p:sldId id="259" r:id="rId5"/>
    <p:sldId id="292" r:id="rId6"/>
    <p:sldId id="260" r:id="rId7"/>
    <p:sldId id="291" r:id="rId8"/>
    <p:sldId id="266" r:id="rId9"/>
    <p:sldId id="261" r:id="rId10"/>
    <p:sldId id="257" r:id="rId11"/>
    <p:sldId id="293" r:id="rId12"/>
    <p:sldId id="263" r:id="rId13"/>
    <p:sldId id="264" r:id="rId14"/>
    <p:sldId id="267" r:id="rId15"/>
    <p:sldId id="265" r:id="rId16"/>
    <p:sldId id="268" r:id="rId17"/>
    <p:sldId id="269" r:id="rId18"/>
    <p:sldId id="270" r:id="rId19"/>
    <p:sldId id="271" r:id="rId20"/>
    <p:sldId id="272" r:id="rId21"/>
    <p:sldId id="294" r:id="rId22"/>
    <p:sldId id="275" r:id="rId23"/>
    <p:sldId id="273" r:id="rId24"/>
    <p:sldId id="274" r:id="rId25"/>
    <p:sldId id="295" r:id="rId26"/>
    <p:sldId id="277" r:id="rId27"/>
    <p:sldId id="296" r:id="rId28"/>
    <p:sldId id="299" r:id="rId29"/>
    <p:sldId id="298" r:id="rId30"/>
    <p:sldId id="276" r:id="rId31"/>
    <p:sldId id="278" r:id="rId32"/>
    <p:sldId id="300" r:id="rId33"/>
    <p:sldId id="279" r:id="rId34"/>
    <p:sldId id="297" r:id="rId35"/>
    <p:sldId id="280" r:id="rId36"/>
    <p:sldId id="302" r:id="rId37"/>
    <p:sldId id="281" r:id="rId38"/>
    <p:sldId id="284" r:id="rId39"/>
    <p:sldId id="301" r:id="rId40"/>
    <p:sldId id="282" r:id="rId41"/>
    <p:sldId id="283" r:id="rId42"/>
    <p:sldId id="285" r:id="rId43"/>
    <p:sldId id="286" r:id="rId44"/>
    <p:sldId id="287" r:id="rId45"/>
    <p:sldId id="304" r:id="rId46"/>
    <p:sldId id="317" r:id="rId47"/>
    <p:sldId id="318" r:id="rId48"/>
    <p:sldId id="319" r:id="rId49"/>
    <p:sldId id="316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288" r:id="rId62"/>
    <p:sldId id="289" r:id="rId63"/>
    <p:sldId id="290" r:id="rId64"/>
  </p:sldIdLst>
  <p:sldSz cx="9144000" cy="6858000" type="screen4x3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52" d="100"/>
          <a:sy n="152" d="100"/>
        </p:scale>
        <p:origin x="2060" y="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FBB59-B934-4968-A311-85B508E5E140}" type="datetimeFigureOut">
              <a:rPr lang="nb-NO" smtClean="0"/>
              <a:t>16.02.2024</a:t>
            </a:fld>
            <a:endParaRPr lang="nb-NO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95E57-4A01-467A-9306-DE68678FB9BC}" type="slidenum">
              <a:rPr lang="nb-NO" smtClean="0"/>
              <a:t>‹#›</a:t>
            </a:fld>
            <a:endParaRPr lang="nb-NO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FBB59-B934-4968-A311-85B508E5E140}" type="datetimeFigureOut">
              <a:rPr lang="nb-NO" smtClean="0"/>
              <a:t>16.02.2024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95E57-4A01-467A-9306-DE68678FB9BC}" type="slidenum">
              <a:rPr lang="nb-NO" smtClean="0"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FBB59-B934-4968-A311-85B508E5E140}" type="datetimeFigureOut">
              <a:rPr lang="nb-NO" smtClean="0"/>
              <a:t>16.02.2024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95E57-4A01-467A-9306-DE68678FB9BC}" type="slidenum">
              <a:rPr lang="nb-NO" smtClean="0"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FBB59-B934-4968-A311-85B508E5E140}" type="datetimeFigureOut">
              <a:rPr lang="nb-NO" smtClean="0"/>
              <a:t>16.02.2024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95E57-4A01-467A-9306-DE68678FB9BC}" type="slidenum">
              <a:rPr lang="nb-NO" smtClean="0"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FBB59-B934-4968-A311-85B508E5E140}" type="datetimeFigureOut">
              <a:rPr lang="nb-NO" smtClean="0"/>
              <a:t>16.02.2024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95E57-4A01-467A-9306-DE68678FB9BC}" type="slidenum">
              <a:rPr lang="nb-NO" smtClean="0"/>
              <a:t>‹#›</a:t>
            </a:fld>
            <a:endParaRPr lang="nb-NO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FBB59-B934-4968-A311-85B508E5E140}" type="datetimeFigureOut">
              <a:rPr lang="nb-NO" smtClean="0"/>
              <a:t>16.02.2024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95E57-4A01-467A-9306-DE68678FB9BC}" type="slidenum">
              <a:rPr lang="nb-NO" smtClean="0"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FBB59-B934-4968-A311-85B508E5E140}" type="datetimeFigureOut">
              <a:rPr lang="nb-NO" smtClean="0"/>
              <a:t>16.02.2024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95E57-4A01-467A-9306-DE68678FB9BC}" type="slidenum">
              <a:rPr lang="nb-NO" smtClean="0"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FBB59-B934-4968-A311-85B508E5E140}" type="datetimeFigureOut">
              <a:rPr lang="nb-NO" smtClean="0"/>
              <a:t>16.02.2024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95E57-4A01-467A-9306-DE68678FB9BC}" type="slidenum">
              <a:rPr lang="nb-NO" smtClean="0"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FBB59-B934-4968-A311-85B508E5E140}" type="datetimeFigureOut">
              <a:rPr lang="nb-NO" smtClean="0"/>
              <a:t>16.02.2024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95E57-4A01-467A-9306-DE68678FB9BC}" type="slidenum">
              <a:rPr lang="nb-NO" smtClean="0"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FBB59-B934-4968-A311-85B508E5E140}" type="datetimeFigureOut">
              <a:rPr lang="nb-NO" smtClean="0"/>
              <a:t>16.02.2024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95E57-4A01-467A-9306-DE68678FB9BC}" type="slidenum">
              <a:rPr lang="nb-NO" smtClean="0"/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FBB59-B934-4968-A311-85B508E5E140}" type="datetimeFigureOut">
              <a:rPr lang="nb-NO" smtClean="0"/>
              <a:t>16.02.2024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4FD95E57-4A01-467A-9306-DE68678FB9BC}" type="slidenum">
              <a:rPr lang="nb-NO" smtClean="0"/>
              <a:t>‹#›</a:t>
            </a:fld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CAFBB59-B934-4968-A311-85B508E5E140}" type="datetimeFigureOut">
              <a:rPr lang="nb-NO" smtClean="0"/>
              <a:t>16.02.2024</a:t>
            </a:fld>
            <a:endParaRPr lang="nb-NO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FD95E57-4A01-467A-9306-DE68678FB9BC}" type="slidenum">
              <a:rPr lang="nb-NO" smtClean="0"/>
              <a:t>‹#›</a:t>
            </a:fld>
            <a:endParaRPr lang="nb-NO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albrektsen.net/sirdas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lbrektsen.net/SIRDAS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 err="1"/>
              <a:t>SIRDAS.Net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b-NO" dirty="0"/>
              <a:t>Introduction to </a:t>
            </a:r>
            <a:r>
              <a:rPr lang="nb-NO" dirty="0" err="1"/>
              <a:t>SIRDAS.Net</a:t>
            </a:r>
            <a:r>
              <a:rPr lang="nb-NO" dirty="0"/>
              <a:t> v3.11</a:t>
            </a:r>
          </a:p>
          <a:p>
            <a:endParaRPr lang="nb-NO" dirty="0"/>
          </a:p>
          <a:p>
            <a:r>
              <a:rPr lang="nb-NO" dirty="0"/>
              <a:t>February, 2024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45473" y="5877272"/>
            <a:ext cx="26470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b-NO" dirty="0"/>
              <a:t>Espen Halsaa Albrektsen</a:t>
            </a:r>
            <a:br>
              <a:rPr lang="nb-NO" dirty="0"/>
            </a:br>
            <a:r>
              <a:rPr lang="nb-NO" dirty="0"/>
              <a:t>espen@albrektsen.net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3128" y="5157192"/>
            <a:ext cx="6743128" cy="584775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nb-NO" sz="3200" b="1" dirty="0">
                <a:ln w="50800"/>
                <a:solidFill>
                  <a:schemeClr val="bg1">
                    <a:shade val="50000"/>
                  </a:schemeClr>
                </a:solidFill>
                <a:hlinkClick r:id="rId2"/>
              </a:rPr>
              <a:t>http://www.albrektsen.net/sirdas</a:t>
            </a:r>
            <a:r>
              <a:rPr lang="nb-NO" sz="3200" b="1" dirty="0">
                <a:ln w="50800"/>
                <a:solidFill>
                  <a:schemeClr val="bg1">
                    <a:shade val="50000"/>
                  </a:schemeClr>
                </a:solidFill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75F833-71D8-4F83-BD62-7C0A7A76B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21" y="44624"/>
            <a:ext cx="4260457" cy="322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3580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23F7F7-CB05-4593-A734-09E633056E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2918572"/>
            <a:ext cx="5328592" cy="20270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Depth Reference Form</a:t>
            </a:r>
          </a:p>
        </p:txBody>
      </p:sp>
      <p:sp>
        <p:nvSpPr>
          <p:cNvPr id="6" name="Line Callout 3 5"/>
          <p:cNvSpPr/>
          <p:nvPr/>
        </p:nvSpPr>
        <p:spPr>
          <a:xfrm>
            <a:off x="179512" y="1741699"/>
            <a:ext cx="2736304" cy="936104"/>
          </a:xfrm>
          <a:prstGeom prst="borderCallout3">
            <a:avLst>
              <a:gd name="adj1" fmla="val 98410"/>
              <a:gd name="adj2" fmla="val 62872"/>
              <a:gd name="adj3" fmla="val 99518"/>
              <a:gd name="adj4" fmla="val 62608"/>
              <a:gd name="adj5" fmla="val 117248"/>
              <a:gd name="adj6" fmla="val 62491"/>
              <a:gd name="adj7" fmla="val 213853"/>
              <a:gd name="adj8" fmla="val 720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ShotIndex</a:t>
            </a:r>
            <a:r>
              <a:rPr lang="nb-NO" dirty="0"/>
              <a:t> is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position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this</a:t>
            </a:r>
            <a:r>
              <a:rPr lang="nb-NO" dirty="0"/>
              <a:t> Depth </a:t>
            </a:r>
            <a:r>
              <a:rPr lang="nb-NO" dirty="0" err="1"/>
              <a:t>reference</a:t>
            </a:r>
            <a:endParaRPr lang="nb-NO" dirty="0"/>
          </a:p>
        </p:txBody>
      </p:sp>
      <p:sp>
        <p:nvSpPr>
          <p:cNvPr id="7" name="Line Callout 3 6"/>
          <p:cNvSpPr/>
          <p:nvPr/>
        </p:nvSpPr>
        <p:spPr>
          <a:xfrm>
            <a:off x="116631" y="5618393"/>
            <a:ext cx="2736304" cy="936104"/>
          </a:xfrm>
          <a:prstGeom prst="borderCallout3">
            <a:avLst>
              <a:gd name="adj1" fmla="val 1320"/>
              <a:gd name="adj2" fmla="val 53163"/>
              <a:gd name="adj3" fmla="val 1456"/>
              <a:gd name="adj4" fmla="val 53790"/>
              <a:gd name="adj5" fmla="val 1006"/>
              <a:gd name="adj6" fmla="val 53606"/>
              <a:gd name="adj7" fmla="val -133381"/>
              <a:gd name="adj8" fmla="val 11383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Depth is </a:t>
            </a:r>
            <a:r>
              <a:rPr lang="nb-NO" dirty="0" err="1"/>
              <a:t>manually</a:t>
            </a:r>
            <a:r>
              <a:rPr lang="nb-NO" dirty="0"/>
              <a:t> </a:t>
            </a:r>
            <a:r>
              <a:rPr lang="nb-NO" dirty="0" err="1"/>
              <a:t>entered</a:t>
            </a:r>
            <a:r>
              <a:rPr lang="nb-NO" dirty="0"/>
              <a:t> by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user</a:t>
            </a:r>
            <a:endParaRPr lang="nb-NO" dirty="0"/>
          </a:p>
        </p:txBody>
      </p:sp>
      <p:sp>
        <p:nvSpPr>
          <p:cNvPr id="8" name="Line Callout 3 7"/>
          <p:cNvSpPr/>
          <p:nvPr/>
        </p:nvSpPr>
        <p:spPr>
          <a:xfrm>
            <a:off x="6948264" y="2708920"/>
            <a:ext cx="2088232" cy="936104"/>
          </a:xfrm>
          <a:prstGeom prst="borderCallout3">
            <a:avLst>
              <a:gd name="adj1" fmla="val 49322"/>
              <a:gd name="adj2" fmla="val -23"/>
              <a:gd name="adj3" fmla="val 49839"/>
              <a:gd name="adj4" fmla="val -591"/>
              <a:gd name="adj5" fmla="val 48312"/>
              <a:gd name="adj6" fmla="val -877"/>
              <a:gd name="adj7" fmla="val 115938"/>
              <a:gd name="adj8" fmla="val -685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WaveVelocity</a:t>
            </a:r>
            <a:r>
              <a:rPr lang="nb-NO" dirty="0"/>
              <a:t> for </a:t>
            </a:r>
            <a:r>
              <a:rPr lang="nb-NO" dirty="0" err="1"/>
              <a:t>this</a:t>
            </a:r>
            <a:r>
              <a:rPr lang="nb-NO" dirty="0"/>
              <a:t> </a:t>
            </a:r>
            <a:r>
              <a:rPr lang="nb-NO" dirty="0" err="1"/>
              <a:t>shot</a:t>
            </a:r>
            <a:endParaRPr lang="nb-NO" dirty="0"/>
          </a:p>
        </p:txBody>
      </p:sp>
      <p:sp>
        <p:nvSpPr>
          <p:cNvPr id="9" name="Line Callout 3 8"/>
          <p:cNvSpPr/>
          <p:nvPr/>
        </p:nvSpPr>
        <p:spPr>
          <a:xfrm>
            <a:off x="6300192" y="5150341"/>
            <a:ext cx="2736304" cy="936104"/>
          </a:xfrm>
          <a:prstGeom prst="borderCallout3">
            <a:avLst>
              <a:gd name="adj1" fmla="val 116"/>
              <a:gd name="adj2" fmla="val -147"/>
              <a:gd name="adj3" fmla="val -310"/>
              <a:gd name="adj4" fmla="val 53375"/>
              <a:gd name="adj5" fmla="val -39320"/>
              <a:gd name="adj6" fmla="val 41519"/>
              <a:gd name="adj7" fmla="val -57167"/>
              <a:gd name="adj8" fmla="val 816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Average</a:t>
            </a:r>
            <a:r>
              <a:rPr lang="nb-NO" dirty="0"/>
              <a:t> </a:t>
            </a:r>
            <a:r>
              <a:rPr lang="nb-NO" dirty="0" err="1"/>
              <a:t>wave</a:t>
            </a:r>
            <a:r>
              <a:rPr lang="nb-NO" dirty="0"/>
              <a:t> </a:t>
            </a:r>
            <a:r>
              <a:rPr lang="nb-NO" dirty="0" err="1"/>
              <a:t>velocity</a:t>
            </a:r>
            <a:endParaRPr lang="nb-NO" dirty="0"/>
          </a:p>
        </p:txBody>
      </p:sp>
      <p:sp>
        <p:nvSpPr>
          <p:cNvPr id="10" name="Line Callout 3 9"/>
          <p:cNvSpPr/>
          <p:nvPr/>
        </p:nvSpPr>
        <p:spPr>
          <a:xfrm>
            <a:off x="3249176" y="5805264"/>
            <a:ext cx="2736304" cy="936104"/>
          </a:xfrm>
          <a:prstGeom prst="borderCallout3">
            <a:avLst>
              <a:gd name="adj1" fmla="val -1512"/>
              <a:gd name="adj2" fmla="val 41625"/>
              <a:gd name="adj3" fmla="val -1351"/>
              <a:gd name="adj4" fmla="val 41455"/>
              <a:gd name="adj5" fmla="val -915"/>
              <a:gd name="adj6" fmla="val 42088"/>
              <a:gd name="adj7" fmla="val -151873"/>
              <a:gd name="adj8" fmla="val 708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Two Way Travel</a:t>
            </a:r>
            <a:br>
              <a:rPr lang="nb-NO" dirty="0"/>
            </a:br>
            <a:r>
              <a:rPr lang="nb-NO" dirty="0"/>
              <a:t>Time for this entry</a:t>
            </a:r>
          </a:p>
        </p:txBody>
      </p:sp>
    </p:spTree>
    <p:extLst>
      <p:ext uri="{BB962C8B-B14F-4D97-AF65-F5344CB8AC3E}">
        <p14:creationId xmlns:p14="http://schemas.microsoft.com/office/powerpoint/2010/main" val="3959756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2" animBg="1"/>
      <p:bldP spid="7" grpId="0" animBg="1"/>
      <p:bldP spid="7" grpId="2" animBg="1"/>
      <p:bldP spid="8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4C990-0567-4B0C-BEEF-652D6A784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Depth reference 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B9CAF2-E4E9-445A-B03F-0AAEB3356D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SIRDAS supports entering multiple depth measurements for each reference. The </a:t>
            </a:r>
            <a:r>
              <a:rPr lang="nb-NO" i="1" dirty="0"/>
              <a:t>average</a:t>
            </a:r>
            <a:r>
              <a:rPr lang="nb-NO" dirty="0"/>
              <a:t> value will be used:</a:t>
            </a:r>
          </a:p>
          <a:p>
            <a:endParaRPr lang="nb-NO" dirty="0"/>
          </a:p>
          <a:p>
            <a:endParaRPr lang="nb-NO" dirty="0"/>
          </a:p>
          <a:p>
            <a:r>
              <a:rPr lang="nb-NO" dirty="0"/>
              <a:t>The number of measures to enter can be configured:</a:t>
            </a:r>
            <a:br>
              <a:rPr lang="nb-NO" dirty="0"/>
            </a:br>
            <a:br>
              <a:rPr lang="nb-NO" dirty="0"/>
            </a:br>
            <a:endParaRPr lang="nb-NO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4D3CFC-03FA-4EDC-87FB-D6340A42D9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80691"/>
            <a:ext cx="9144000" cy="6803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667344-7F48-4C65-857F-F873557472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4581128"/>
            <a:ext cx="5220072" cy="143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1298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D76A30-54DD-4FDD-9FF9-4F3203CDE0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922106"/>
            <a:ext cx="6504767" cy="31504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Depth Reference Form</a:t>
            </a:r>
          </a:p>
        </p:txBody>
      </p:sp>
      <p:sp>
        <p:nvSpPr>
          <p:cNvPr id="4" name="Line Callout 1 3"/>
          <p:cNvSpPr/>
          <p:nvPr/>
        </p:nvSpPr>
        <p:spPr>
          <a:xfrm>
            <a:off x="6642383" y="2492896"/>
            <a:ext cx="2376264" cy="936104"/>
          </a:xfrm>
          <a:prstGeom prst="borderCallout1">
            <a:avLst>
              <a:gd name="adj1" fmla="val 18750"/>
              <a:gd name="adj2" fmla="val -8333"/>
              <a:gd name="adj3" fmla="val 54753"/>
              <a:gd name="adj4" fmla="val -7193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Reference point is </a:t>
            </a:r>
            <a:r>
              <a:rPr lang="nb-NO" dirty="0" err="1"/>
              <a:t>plotted</a:t>
            </a:r>
            <a:r>
              <a:rPr lang="nb-NO" dirty="0"/>
              <a:t> at «</a:t>
            </a:r>
            <a:r>
              <a:rPr lang="nb-NO" dirty="0" err="1"/>
              <a:t>correct</a:t>
            </a:r>
            <a:r>
              <a:rPr lang="nb-NO" dirty="0"/>
              <a:t>» </a:t>
            </a:r>
            <a:r>
              <a:rPr lang="nb-NO" dirty="0" err="1"/>
              <a:t>depth</a:t>
            </a:r>
            <a:r>
              <a:rPr lang="nb-NO" dirty="0"/>
              <a:t> and </a:t>
            </a:r>
            <a:r>
              <a:rPr lang="nb-NO" dirty="0" err="1"/>
              <a:t>position</a:t>
            </a:r>
            <a:endParaRPr lang="nb-NO" dirty="0"/>
          </a:p>
        </p:txBody>
      </p:sp>
      <p:sp>
        <p:nvSpPr>
          <p:cNvPr id="7" name="Line Callout 1 6"/>
          <p:cNvSpPr/>
          <p:nvPr/>
        </p:nvSpPr>
        <p:spPr>
          <a:xfrm>
            <a:off x="6024848" y="5733256"/>
            <a:ext cx="2376264" cy="936104"/>
          </a:xfrm>
          <a:prstGeom prst="borderCallout1">
            <a:avLst>
              <a:gd name="adj1" fmla="val 18750"/>
              <a:gd name="adj2" fmla="val -8333"/>
              <a:gd name="adj3" fmla="val -376939"/>
              <a:gd name="adj4" fmla="val -1722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Zero-</a:t>
            </a:r>
            <a:r>
              <a:rPr lang="nb-NO" dirty="0" err="1"/>
              <a:t>level</a:t>
            </a:r>
            <a:r>
              <a:rPr lang="nb-NO" dirty="0"/>
              <a:t> offset </a:t>
            </a:r>
            <a:r>
              <a:rPr lang="nb-NO" dirty="0" err="1"/>
              <a:t>clearly</a:t>
            </a:r>
            <a:r>
              <a:rPr lang="nb-NO" dirty="0"/>
              <a:t> visible in </a:t>
            </a:r>
            <a:r>
              <a:rPr lang="nb-NO" dirty="0" err="1"/>
              <a:t>graph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248033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Zero-</a:t>
            </a:r>
            <a:r>
              <a:rPr lang="nb-NO" dirty="0" err="1"/>
              <a:t>level</a:t>
            </a:r>
            <a:r>
              <a:rPr lang="nb-NO" dirty="0"/>
              <a:t> </a:t>
            </a:r>
            <a:r>
              <a:rPr lang="nb-NO" dirty="0" err="1"/>
              <a:t>index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Manual override either</a:t>
            </a:r>
          </a:p>
          <a:p>
            <a:pPr lvl="1"/>
            <a:r>
              <a:rPr lang="nb-NO" dirty="0"/>
              <a:t>By </a:t>
            </a:r>
            <a:r>
              <a:rPr lang="nb-NO" dirty="0" err="1"/>
              <a:t>entering</a:t>
            </a:r>
            <a:r>
              <a:rPr lang="nb-NO" dirty="0"/>
              <a:t> a </a:t>
            </a:r>
            <a:r>
              <a:rPr lang="nb-NO" dirty="0" err="1"/>
              <a:t>depth</a:t>
            </a:r>
            <a:r>
              <a:rPr lang="nb-NO" dirty="0"/>
              <a:t> </a:t>
            </a:r>
            <a:r>
              <a:rPr lang="nb-NO" dirty="0" err="1"/>
              <a:t>reference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zero meters</a:t>
            </a:r>
          </a:p>
          <a:p>
            <a:pPr lvl="1"/>
            <a:r>
              <a:rPr lang="nb-NO" dirty="0"/>
              <a:t>Or by </a:t>
            </a:r>
            <a:r>
              <a:rPr lang="nb-NO" dirty="0" err="1"/>
              <a:t>adjusting</a:t>
            </a:r>
            <a:r>
              <a:rPr lang="nb-NO" dirty="0"/>
              <a:t> zero sample </a:t>
            </a:r>
            <a:r>
              <a:rPr lang="nb-NO" dirty="0" err="1"/>
              <a:t>index</a:t>
            </a:r>
            <a:r>
              <a:rPr lang="nb-NO" dirty="0"/>
              <a:t> </a:t>
            </a:r>
            <a:r>
              <a:rPr lang="nb-NO" dirty="0" err="1"/>
              <a:t>directly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909859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Snow</a:t>
            </a:r>
            <a:r>
              <a:rPr lang="nb-NO" dirty="0"/>
              <a:t> </a:t>
            </a:r>
            <a:r>
              <a:rPr lang="nb-NO" dirty="0" err="1"/>
              <a:t>Density</a:t>
            </a:r>
            <a:r>
              <a:rPr lang="nb-NO" dirty="0"/>
              <a:t> </a:t>
            </a:r>
            <a:r>
              <a:rPr lang="nb-NO" sz="4800" dirty="0" err="1"/>
              <a:t>Observations</a:t>
            </a:r>
            <a:endParaRPr lang="nb-NO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Used to </a:t>
            </a:r>
            <a:r>
              <a:rPr lang="nb-NO" dirty="0" err="1"/>
              <a:t>calibrate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formula</a:t>
            </a:r>
            <a:r>
              <a:rPr lang="nb-NO" dirty="0"/>
              <a:t> for </a:t>
            </a:r>
            <a:r>
              <a:rPr lang="nb-NO" dirty="0" err="1"/>
              <a:t>converting</a:t>
            </a:r>
            <a:r>
              <a:rPr lang="nb-NO" dirty="0"/>
              <a:t> </a:t>
            </a:r>
            <a:r>
              <a:rPr lang="nb-NO" dirty="0" err="1"/>
              <a:t>snow</a:t>
            </a:r>
            <a:r>
              <a:rPr lang="nb-NO" dirty="0"/>
              <a:t> </a:t>
            </a:r>
            <a:r>
              <a:rPr lang="nb-NO" dirty="0" err="1"/>
              <a:t>depth</a:t>
            </a:r>
            <a:r>
              <a:rPr lang="nb-NO" dirty="0"/>
              <a:t> to </a:t>
            </a:r>
            <a:r>
              <a:rPr lang="nb-NO" dirty="0" err="1"/>
              <a:t>snow</a:t>
            </a:r>
            <a:r>
              <a:rPr lang="nb-NO" dirty="0"/>
              <a:t>-water </a:t>
            </a:r>
            <a:r>
              <a:rPr lang="nb-NO" dirty="0" err="1"/>
              <a:t>equivalent</a:t>
            </a:r>
            <a:r>
              <a:rPr lang="nb-NO" dirty="0"/>
              <a:t> (SWE)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862064" y="5753973"/>
                <a:ext cx="5958408" cy="411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i="1">
                          <a:latin typeface="Cambria Math"/>
                        </a:rPr>
                        <m:t>𝐷𝑒𝑛𝑠𝑖𝑡𝑦</m:t>
                      </m:r>
                      <m:d>
                        <m:dPr>
                          <m:ctrlPr>
                            <a:rPr lang="nb-NO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b-NO" i="1">
                              <a:latin typeface="Cambria Math"/>
                            </a:rPr>
                            <m:t>𝑑𝑒𝑝𝑡h</m:t>
                          </m:r>
                        </m:e>
                      </m:d>
                      <m:r>
                        <a:rPr lang="nb-NO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nb-NO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i="1">
                              <a:latin typeface="Cambria Math"/>
                            </a:rPr>
                            <m:t>𝐷𝑒𝑛𝑠𝑖𝑡𝑦</m:t>
                          </m:r>
                        </m:e>
                        <m:sub>
                          <m:r>
                            <a:rPr lang="nb-NO" i="1">
                              <a:latin typeface="Cambria Math"/>
                            </a:rPr>
                            <m:t>𝑟𝑒𝑓</m:t>
                          </m:r>
                        </m:sub>
                      </m:sSub>
                      <m:r>
                        <a:rPr lang="nb-NO" i="1">
                          <a:latin typeface="Cambria Math"/>
                        </a:rPr>
                        <m:t>+</m:t>
                      </m:r>
                      <m:r>
                        <a:rPr lang="nb-NO" i="1">
                          <a:latin typeface="Cambria Math"/>
                        </a:rPr>
                        <m:t>𝑏</m:t>
                      </m:r>
                      <m:d>
                        <m:dPr>
                          <m:ctrlPr>
                            <a:rPr lang="nb-NO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nb-NO" i="1">
                              <a:latin typeface="Cambria Math"/>
                              <a:ea typeface="Cambria Math"/>
                            </a:rPr>
                            <m:t>𝑑𝑒𝑝𝑡h</m:t>
                          </m:r>
                          <m:r>
                            <a:rPr lang="nb-NO" i="1">
                              <a:latin typeface="Cambria Math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nb-NO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nb-NO" i="1">
                                  <a:latin typeface="Cambria Math"/>
                                  <a:ea typeface="Cambria Math"/>
                                </a:rPr>
                                <m:t>𝑑𝑒𝑝𝑡h</m:t>
                              </m:r>
                            </m:e>
                            <m:sub>
                              <m:r>
                                <a:rPr lang="nb-NO" i="1">
                                  <a:latin typeface="Cambria Math"/>
                                  <a:ea typeface="Cambria Math"/>
                                </a:rPr>
                                <m:t>𝑟𝑒𝑓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nb-NO" dirty="0">
                  <a:ea typeface="Cambria Math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2064" y="5753973"/>
                <a:ext cx="5958408" cy="411331"/>
              </a:xfrm>
              <a:prstGeom prst="rect">
                <a:avLst/>
              </a:prstGeom>
              <a:blipFill rotWithShape="1">
                <a:blip r:embed="rId2"/>
                <a:stretch>
                  <a:fillRect b="-8955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58023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Snow</a:t>
            </a:r>
            <a:r>
              <a:rPr lang="nb-NO" dirty="0"/>
              <a:t> </a:t>
            </a:r>
            <a:r>
              <a:rPr lang="nb-NO" dirty="0" err="1"/>
              <a:t>Density</a:t>
            </a:r>
            <a:r>
              <a:rPr lang="nb-NO" dirty="0"/>
              <a:t> </a:t>
            </a:r>
            <a:r>
              <a:rPr lang="nb-NO" dirty="0" err="1"/>
              <a:t>Measurements</a:t>
            </a:r>
            <a:endParaRPr lang="nb-NO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nb-NO" dirty="0"/>
                  <a:t>Is used to </a:t>
                </a:r>
                <a:r>
                  <a:rPr lang="nb-NO" dirty="0" err="1"/>
                  <a:t>calculate</a:t>
                </a:r>
                <a:r>
                  <a:rPr lang="nb-NO" dirty="0"/>
                  <a:t> </a:t>
                </a:r>
                <a:r>
                  <a:rPr lang="nb-NO" dirty="0" err="1"/>
                  <a:t>the</a:t>
                </a:r>
                <a:r>
                  <a:rPr lang="nb-NO" dirty="0"/>
                  <a:t> </a:t>
                </a:r>
                <a:r>
                  <a:rPr lang="nb-NO" dirty="0" err="1"/>
                  <a:t>snow</a:t>
                </a:r>
                <a:r>
                  <a:rPr lang="nb-NO" dirty="0"/>
                  <a:t>-water –</a:t>
                </a:r>
                <a:r>
                  <a:rPr lang="nb-NO" dirty="0" err="1"/>
                  <a:t>equivalent</a:t>
                </a:r>
                <a:r>
                  <a:rPr lang="nb-NO" dirty="0"/>
                  <a:t> (SWE)</a:t>
                </a:r>
              </a:p>
              <a:p>
                <a:r>
                  <a:rPr lang="nb-NO" dirty="0" err="1"/>
                  <a:t>Since</a:t>
                </a:r>
                <a:r>
                  <a:rPr lang="nb-NO" dirty="0"/>
                  <a:t> </a:t>
                </a:r>
                <a:r>
                  <a:rPr lang="nb-NO" dirty="0" err="1"/>
                  <a:t>snow</a:t>
                </a:r>
                <a:r>
                  <a:rPr lang="nb-NO" dirty="0"/>
                  <a:t> </a:t>
                </a:r>
                <a:r>
                  <a:rPr lang="nb-NO" dirty="0" err="1"/>
                  <a:t>density</a:t>
                </a:r>
                <a:r>
                  <a:rPr lang="nb-NO" dirty="0"/>
                  <a:t> is a </a:t>
                </a:r>
                <a:r>
                  <a:rPr lang="nb-NO" dirty="0" err="1"/>
                  <a:t>function</a:t>
                </a:r>
                <a:r>
                  <a:rPr lang="nb-NO" dirty="0"/>
                  <a:t> </a:t>
                </a:r>
                <a:r>
                  <a:rPr lang="nb-NO" dirty="0" err="1"/>
                  <a:t>of</a:t>
                </a:r>
                <a:r>
                  <a:rPr lang="nb-NO" dirty="0"/>
                  <a:t> </a:t>
                </a:r>
                <a:r>
                  <a:rPr lang="nb-NO" dirty="0" err="1"/>
                  <a:t>several</a:t>
                </a:r>
                <a:r>
                  <a:rPr lang="nb-NO" dirty="0"/>
                  <a:t> </a:t>
                </a:r>
                <a:r>
                  <a:rPr lang="nb-NO" dirty="0" err="1"/>
                  <a:t>factors</a:t>
                </a:r>
                <a:r>
                  <a:rPr lang="nb-NO" dirty="0"/>
                  <a:t>, </a:t>
                </a:r>
                <a:r>
                  <a:rPr lang="nb-NO" dirty="0" err="1"/>
                  <a:t>many</a:t>
                </a:r>
                <a:r>
                  <a:rPr lang="nb-NO" dirty="0"/>
                  <a:t> </a:t>
                </a:r>
                <a:r>
                  <a:rPr lang="nb-NO" dirty="0" err="1"/>
                  <a:t>observations</a:t>
                </a:r>
                <a:r>
                  <a:rPr lang="nb-NO" dirty="0"/>
                  <a:t> </a:t>
                </a:r>
                <a:r>
                  <a:rPr lang="nb-NO" dirty="0" err="1"/>
                  <a:t>can</a:t>
                </a:r>
                <a:r>
                  <a:rPr lang="nb-NO" dirty="0"/>
                  <a:t> be used to </a:t>
                </a:r>
                <a:r>
                  <a:rPr lang="nb-NO" dirty="0" err="1"/>
                  <a:t>increase</a:t>
                </a:r>
                <a:r>
                  <a:rPr lang="nb-NO" dirty="0"/>
                  <a:t> </a:t>
                </a:r>
                <a:r>
                  <a:rPr lang="nb-NO" dirty="0" err="1"/>
                  <a:t>density</a:t>
                </a:r>
                <a:r>
                  <a:rPr lang="nb-NO" dirty="0"/>
                  <a:t> </a:t>
                </a:r>
                <a:r>
                  <a:rPr lang="nb-NO" dirty="0" err="1"/>
                  <a:t>prediction</a:t>
                </a:r>
                <a:r>
                  <a:rPr lang="nb-NO" dirty="0"/>
                  <a:t> </a:t>
                </a:r>
                <a:r>
                  <a:rPr lang="nb-NO" dirty="0" err="1"/>
                  <a:t>accuracy</a:t>
                </a:r>
                <a:endParaRPr lang="nb-NO" dirty="0"/>
              </a:p>
              <a:p>
                <a:endParaRPr lang="nb-NO" dirty="0"/>
              </a:p>
              <a:p>
                <a:r>
                  <a:rPr lang="nb-NO" dirty="0"/>
                  <a:t>The </a:t>
                </a:r>
                <a:r>
                  <a:rPr lang="nb-NO" dirty="0" err="1"/>
                  <a:t>density</a:t>
                </a:r>
                <a:r>
                  <a:rPr lang="nb-NO" dirty="0"/>
                  <a:t> </a:t>
                </a:r>
                <a:r>
                  <a:rPr lang="nb-NO" dirty="0" err="1"/>
                  <a:t>equation</a:t>
                </a:r>
                <a:r>
                  <a:rPr lang="nb-NO" dirty="0"/>
                  <a:t> is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b="0" i="1" smtClean="0">
                          <a:latin typeface="Cambria Math"/>
                        </a:rPr>
                        <m:t>𝐷𝑒𝑛𝑠𝑖𝑡𝑦</m:t>
                      </m:r>
                      <m:d>
                        <m:dPr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b-NO" b="0" i="1" smtClean="0">
                              <a:latin typeface="Cambria Math"/>
                            </a:rPr>
                            <m:t>𝑑𝑒𝑝𝑡h</m:t>
                          </m:r>
                        </m:e>
                      </m:d>
                      <m:r>
                        <a:rPr lang="nb-NO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b="0" i="1" smtClean="0">
                              <a:latin typeface="Cambria Math"/>
                            </a:rPr>
                            <m:t>𝐷𝑒𝑛𝑠𝑖𝑡𝑦</m:t>
                          </m:r>
                        </m:e>
                        <m:sub>
                          <m:r>
                            <a:rPr lang="nb-NO" b="0" i="1" smtClean="0">
                              <a:latin typeface="Cambria Math"/>
                            </a:rPr>
                            <m:t>𝑟𝑒𝑓</m:t>
                          </m:r>
                        </m:sub>
                      </m:sSub>
                      <m:r>
                        <a:rPr lang="nb-NO" b="0" i="1" smtClean="0">
                          <a:latin typeface="Cambria Math"/>
                        </a:rPr>
                        <m:t>+</m:t>
                      </m:r>
                      <m:r>
                        <a:rPr lang="nb-NO" b="0" i="1" smtClean="0">
                          <a:latin typeface="Cambria Math"/>
                        </a:rPr>
                        <m:t>𝑏</m:t>
                      </m:r>
                      <m:d>
                        <m:dPr>
                          <m:ctrlPr>
                            <a:rPr lang="nb-NO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nb-NO" i="1">
                              <a:latin typeface="Cambria Math"/>
                              <a:ea typeface="Cambria Math"/>
                            </a:rPr>
                            <m:t>𝑑𝑒𝑝𝑡h</m:t>
                          </m:r>
                          <m:r>
                            <a:rPr lang="nb-NO" i="1">
                              <a:latin typeface="Cambria Math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nb-NO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nb-NO" i="1">
                                  <a:latin typeface="Cambria Math"/>
                                  <a:ea typeface="Cambria Math"/>
                                </a:rPr>
                                <m:t>𝑑𝑒𝑝𝑡h</m:t>
                              </m:r>
                            </m:e>
                            <m:sub>
                              <m:r>
                                <a:rPr lang="nb-NO" i="1">
                                  <a:latin typeface="Cambria Math"/>
                                  <a:ea typeface="Cambria Math"/>
                                </a:rPr>
                                <m:t>𝑟𝑒𝑓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nb-NO" b="0" dirty="0">
                  <a:ea typeface="Cambria Math"/>
                </a:endParaRPr>
              </a:p>
              <a:p>
                <a:pPr marL="0" indent="0">
                  <a:buNone/>
                </a:pPr>
                <a:r>
                  <a:rPr lang="nb-NO" dirty="0"/>
                  <a:t>    </a:t>
                </a:r>
                <a:r>
                  <a:rPr lang="nb-NO" dirty="0" err="1"/>
                  <a:t>where</a:t>
                </a:r>
                <a:r>
                  <a:rPr lang="nb-NO" dirty="0"/>
                  <a:t> </a:t>
                </a:r>
                <a:r>
                  <a:rPr lang="nb-NO" i="1" dirty="0"/>
                  <a:t>b</a:t>
                </a:r>
                <a:r>
                  <a:rPr lang="nb-NO" dirty="0"/>
                  <a:t> is </a:t>
                </a:r>
                <a:r>
                  <a:rPr lang="nb-NO" dirty="0" err="1"/>
                  <a:t>the</a:t>
                </a:r>
                <a:r>
                  <a:rPr lang="nb-NO" dirty="0"/>
                  <a:t> Global </a:t>
                </a:r>
                <a:r>
                  <a:rPr lang="nb-NO" dirty="0" err="1"/>
                  <a:t>Snow</a:t>
                </a:r>
                <a:r>
                  <a:rPr lang="nb-NO" dirty="0"/>
                  <a:t> </a:t>
                </a:r>
                <a:r>
                  <a:rPr lang="nb-NO" dirty="0" err="1"/>
                  <a:t>Density</a:t>
                </a:r>
                <a:r>
                  <a:rPr lang="nb-NO" dirty="0"/>
                  <a:t> gradient</a:t>
                </a:r>
              </a:p>
            </p:txBody>
          </p:sp>
        </mc:Choice>
        <mc:Fallback xmlns="">
          <p:sp>
            <p:nvSpPr>
              <p:cNvPr id="8" name="Content Placeholder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889" t="-1111" r="-222"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47430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Local</a:t>
            </a:r>
            <a:r>
              <a:rPr lang="nb-NO" dirty="0"/>
              <a:t> </a:t>
            </a:r>
            <a:r>
              <a:rPr lang="nb-NO" dirty="0" err="1"/>
              <a:t>vs</a:t>
            </a:r>
            <a:r>
              <a:rPr lang="nb-NO" dirty="0"/>
              <a:t> Global </a:t>
            </a:r>
            <a:r>
              <a:rPr lang="nb-NO" dirty="0" err="1"/>
              <a:t>Snow</a:t>
            </a:r>
            <a:r>
              <a:rPr lang="nb-NO" dirty="0"/>
              <a:t> </a:t>
            </a:r>
            <a:r>
              <a:rPr lang="nb-NO" dirty="0" err="1"/>
              <a:t>Density</a:t>
            </a:r>
            <a:endParaRPr lang="nb-NO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/>
              <a:t>Local</a:t>
            </a:r>
            <a:r>
              <a:rPr lang="nb-NO" dirty="0"/>
              <a:t> </a:t>
            </a:r>
            <a:r>
              <a:rPr lang="nb-NO" dirty="0" err="1"/>
              <a:t>Density</a:t>
            </a:r>
            <a:endParaRPr lang="nb-NO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nb-NO" dirty="0"/>
              <a:t>Global </a:t>
            </a:r>
            <a:r>
              <a:rPr lang="nb-NO" dirty="0" err="1"/>
              <a:t>Density</a:t>
            </a:r>
            <a:endParaRPr lang="nb-NO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2210544"/>
          </a:xfrm>
        </p:spPr>
        <p:txBody>
          <a:bodyPr/>
          <a:lstStyle/>
          <a:p>
            <a:r>
              <a:rPr lang="nb-NO" dirty="0"/>
              <a:t>Used to </a:t>
            </a:r>
            <a:r>
              <a:rPr lang="nb-NO" dirty="0" err="1"/>
              <a:t>calculate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average</a:t>
            </a:r>
            <a:r>
              <a:rPr lang="nb-NO" dirty="0"/>
              <a:t> </a:t>
            </a:r>
            <a:r>
              <a:rPr lang="nb-NO" dirty="0" err="1"/>
              <a:t>density</a:t>
            </a:r>
            <a:r>
              <a:rPr lang="nb-NO" dirty="0"/>
              <a:t> for </a:t>
            </a:r>
            <a:r>
              <a:rPr lang="nb-NO" dirty="0" err="1"/>
              <a:t>this</a:t>
            </a:r>
            <a:r>
              <a:rPr lang="nb-NO" dirty="0"/>
              <a:t> </a:t>
            </a:r>
            <a:r>
              <a:rPr lang="nb-NO" dirty="0" err="1"/>
              <a:t>scan</a:t>
            </a:r>
            <a:endParaRPr lang="nb-NO" dirty="0"/>
          </a:p>
          <a:p>
            <a:r>
              <a:rPr lang="nb-NO" dirty="0" err="1"/>
              <a:t>Can</a:t>
            </a:r>
            <a:r>
              <a:rPr lang="nb-NO" dirty="0"/>
              <a:t> be </a:t>
            </a:r>
            <a:r>
              <a:rPr lang="nb-NO" dirty="0" err="1"/>
              <a:t>automatically</a:t>
            </a:r>
            <a:r>
              <a:rPr lang="nb-NO" dirty="0"/>
              <a:t> </a:t>
            </a:r>
            <a:r>
              <a:rPr lang="nb-NO" dirty="0" err="1"/>
              <a:t>selected</a:t>
            </a:r>
            <a:r>
              <a:rPr lang="nb-NO" dirty="0"/>
              <a:t> if </a:t>
            </a:r>
            <a:r>
              <a:rPr lang="nb-NO" dirty="0" err="1"/>
              <a:t>position</a:t>
            </a:r>
            <a:r>
              <a:rPr lang="nb-NO" dirty="0"/>
              <a:t> data is </a:t>
            </a:r>
            <a:r>
              <a:rPr lang="nb-NO" dirty="0" err="1"/>
              <a:t>registered</a:t>
            </a:r>
            <a:r>
              <a:rPr lang="nb-NO" dirty="0"/>
              <a:t> in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snow</a:t>
            </a:r>
            <a:r>
              <a:rPr lang="nb-NO" dirty="0"/>
              <a:t> </a:t>
            </a:r>
            <a:r>
              <a:rPr lang="nb-NO" dirty="0" err="1"/>
              <a:t>density</a:t>
            </a:r>
            <a:r>
              <a:rPr lang="nb-NO" dirty="0"/>
              <a:t> form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2642592"/>
          </a:xfrm>
        </p:spPr>
        <p:txBody>
          <a:bodyPr/>
          <a:lstStyle/>
          <a:p>
            <a:r>
              <a:rPr lang="nb-NO" dirty="0"/>
              <a:t>Used to </a:t>
            </a:r>
            <a:r>
              <a:rPr lang="nb-NO" dirty="0" err="1"/>
              <a:t>calculate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global </a:t>
            </a:r>
            <a:r>
              <a:rPr lang="nb-NO" dirty="0" err="1"/>
              <a:t>density</a:t>
            </a:r>
            <a:r>
              <a:rPr lang="nb-NO" dirty="0"/>
              <a:t> gradient</a:t>
            </a:r>
          </a:p>
          <a:p>
            <a:r>
              <a:rPr lang="nb-NO" dirty="0"/>
              <a:t>Linear </a:t>
            </a:r>
            <a:r>
              <a:rPr lang="nb-NO" dirty="0" err="1"/>
              <a:t>regression</a:t>
            </a:r>
            <a:r>
              <a:rPr lang="nb-NO" dirty="0"/>
              <a:t> is </a:t>
            </a:r>
            <a:r>
              <a:rPr lang="nb-NO" dirty="0" err="1"/>
              <a:t>performed</a:t>
            </a:r>
            <a:r>
              <a:rPr lang="nb-NO" dirty="0"/>
              <a:t> to </a:t>
            </a:r>
            <a:r>
              <a:rPr lang="nb-NO" dirty="0" err="1"/>
              <a:t>calculate</a:t>
            </a:r>
            <a:r>
              <a:rPr lang="nb-NO" dirty="0"/>
              <a:t> </a:t>
            </a:r>
            <a:r>
              <a:rPr lang="nb-NO" i="1" dirty="0"/>
              <a:t>b</a:t>
            </a:r>
            <a:endParaRPr lang="nb-NO" dirty="0"/>
          </a:p>
          <a:p>
            <a:r>
              <a:rPr lang="nb-NO" dirty="0" err="1"/>
              <a:t>Outliers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be </a:t>
            </a:r>
            <a:r>
              <a:rPr lang="nb-NO" dirty="0" err="1"/>
              <a:t>automatically</a:t>
            </a:r>
            <a:r>
              <a:rPr lang="nb-NO" dirty="0"/>
              <a:t> </a:t>
            </a:r>
            <a:r>
              <a:rPr lang="nb-NO" dirty="0" err="1"/>
              <a:t>discarded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623409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7AFBC7-7EC7-4072-A88D-104424851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2698659"/>
            <a:ext cx="5295343" cy="27347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Snow Densities</a:t>
            </a:r>
          </a:p>
        </p:txBody>
      </p:sp>
      <p:sp>
        <p:nvSpPr>
          <p:cNvPr id="9" name="Line Callout 1 8"/>
          <p:cNvSpPr/>
          <p:nvPr/>
        </p:nvSpPr>
        <p:spPr>
          <a:xfrm>
            <a:off x="126646" y="3789040"/>
            <a:ext cx="2016224" cy="1008112"/>
          </a:xfrm>
          <a:prstGeom prst="borderCallout1">
            <a:avLst>
              <a:gd name="adj1" fmla="val -17162"/>
              <a:gd name="adj2" fmla="val 149681"/>
              <a:gd name="adj3" fmla="val 14741"/>
              <a:gd name="adj4" fmla="val 10009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Exclude</a:t>
            </a:r>
            <a:r>
              <a:rPr lang="nb-NO" dirty="0"/>
              <a:t> </a:t>
            </a:r>
            <a:r>
              <a:rPr lang="nb-NO" dirty="0" err="1"/>
              <a:t>this</a:t>
            </a:r>
            <a:r>
              <a:rPr lang="nb-NO" dirty="0"/>
              <a:t> </a:t>
            </a:r>
            <a:r>
              <a:rPr lang="nb-NO" dirty="0" err="1"/>
              <a:t>observation</a:t>
            </a:r>
            <a:r>
              <a:rPr lang="nb-NO" dirty="0"/>
              <a:t> by </a:t>
            </a:r>
            <a:r>
              <a:rPr lang="nb-NO" dirty="0" err="1"/>
              <a:t>removing</a:t>
            </a:r>
            <a:r>
              <a:rPr lang="nb-NO" dirty="0"/>
              <a:t> </a:t>
            </a:r>
            <a:r>
              <a:rPr lang="nb-NO" dirty="0" err="1"/>
              <a:t>check</a:t>
            </a:r>
            <a:r>
              <a:rPr lang="nb-NO" dirty="0"/>
              <a:t> mark</a:t>
            </a:r>
          </a:p>
        </p:txBody>
      </p:sp>
      <p:sp>
        <p:nvSpPr>
          <p:cNvPr id="11" name="Line Callout 1 10"/>
          <p:cNvSpPr/>
          <p:nvPr/>
        </p:nvSpPr>
        <p:spPr>
          <a:xfrm>
            <a:off x="179512" y="2770438"/>
            <a:ext cx="2016224" cy="801216"/>
          </a:xfrm>
          <a:prstGeom prst="borderCallout1">
            <a:avLst>
              <a:gd name="adj1" fmla="val 54020"/>
              <a:gd name="adj2" fmla="val 207794"/>
              <a:gd name="adj3" fmla="val 49007"/>
              <a:gd name="adj4" fmla="val 1011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UTM </a:t>
            </a:r>
            <a:r>
              <a:rPr lang="nb-NO" dirty="0" err="1"/>
              <a:t>position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this</a:t>
            </a:r>
            <a:r>
              <a:rPr lang="nb-NO" dirty="0"/>
              <a:t> </a:t>
            </a:r>
            <a:r>
              <a:rPr lang="nb-NO" dirty="0" err="1"/>
              <a:t>observation</a:t>
            </a:r>
            <a:endParaRPr lang="nb-NO" dirty="0"/>
          </a:p>
        </p:txBody>
      </p:sp>
      <p:sp>
        <p:nvSpPr>
          <p:cNvPr id="12" name="Line Callout 1 11"/>
          <p:cNvSpPr/>
          <p:nvPr/>
        </p:nvSpPr>
        <p:spPr>
          <a:xfrm>
            <a:off x="209889" y="1908155"/>
            <a:ext cx="2016224" cy="801216"/>
          </a:xfrm>
          <a:prstGeom prst="borderCallout1">
            <a:avLst>
              <a:gd name="adj1" fmla="val 162362"/>
              <a:gd name="adj2" fmla="val 314052"/>
              <a:gd name="adj3" fmla="val 73972"/>
              <a:gd name="adj4" fmla="val 988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Depth </a:t>
            </a:r>
            <a:r>
              <a:rPr lang="nb-NO" dirty="0" err="1"/>
              <a:t>measured</a:t>
            </a:r>
            <a:endParaRPr lang="nb-NO" dirty="0"/>
          </a:p>
        </p:txBody>
      </p:sp>
      <p:sp>
        <p:nvSpPr>
          <p:cNvPr id="13" name="Line Callout 1 12"/>
          <p:cNvSpPr/>
          <p:nvPr/>
        </p:nvSpPr>
        <p:spPr>
          <a:xfrm>
            <a:off x="7596334" y="1700808"/>
            <a:ext cx="1440161" cy="864096"/>
          </a:xfrm>
          <a:prstGeom prst="borderCallout1">
            <a:avLst>
              <a:gd name="adj1" fmla="val 98633"/>
              <a:gd name="adj2" fmla="val 12830"/>
              <a:gd name="adj3" fmla="val 327495"/>
              <a:gd name="adj4" fmla="val -605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Automatic </a:t>
            </a:r>
            <a:r>
              <a:rPr lang="nb-NO" dirty="0" err="1"/>
              <a:t>outlier</a:t>
            </a:r>
            <a:r>
              <a:rPr lang="nb-NO" dirty="0"/>
              <a:t> </a:t>
            </a:r>
            <a:r>
              <a:rPr lang="nb-NO" dirty="0" err="1"/>
              <a:t>removal</a:t>
            </a:r>
            <a:endParaRPr lang="nb-NO" dirty="0"/>
          </a:p>
        </p:txBody>
      </p:sp>
      <p:sp>
        <p:nvSpPr>
          <p:cNvPr id="14" name="Line Callout 1 13"/>
          <p:cNvSpPr/>
          <p:nvPr/>
        </p:nvSpPr>
        <p:spPr>
          <a:xfrm>
            <a:off x="3586258" y="1830566"/>
            <a:ext cx="2016224" cy="801216"/>
          </a:xfrm>
          <a:prstGeom prst="borderCallout1">
            <a:avLst>
              <a:gd name="adj1" fmla="val 181178"/>
              <a:gd name="adj2" fmla="val 168601"/>
              <a:gd name="adj3" fmla="val 99956"/>
              <a:gd name="adj4" fmla="val 988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Gross </a:t>
            </a:r>
            <a:r>
              <a:rPr lang="nb-NO" dirty="0" err="1"/>
              <a:t>weight</a:t>
            </a:r>
            <a:r>
              <a:rPr lang="nb-NO" dirty="0"/>
              <a:t> </a:t>
            </a:r>
            <a:r>
              <a:rPr lang="nb-NO" dirty="0" err="1"/>
              <a:t>measured</a:t>
            </a:r>
            <a:endParaRPr lang="nb-NO" dirty="0"/>
          </a:p>
        </p:txBody>
      </p:sp>
      <p:sp>
        <p:nvSpPr>
          <p:cNvPr id="15" name="Line Callout 1 14"/>
          <p:cNvSpPr/>
          <p:nvPr/>
        </p:nvSpPr>
        <p:spPr>
          <a:xfrm>
            <a:off x="4860032" y="5658291"/>
            <a:ext cx="1440161" cy="864096"/>
          </a:xfrm>
          <a:prstGeom prst="borderCallout1">
            <a:avLst>
              <a:gd name="adj1" fmla="val 2302"/>
              <a:gd name="adj2" fmla="val 42637"/>
              <a:gd name="adj3" fmla="val -173657"/>
              <a:gd name="adj4" fmla="val -408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Equipment used to </a:t>
            </a:r>
            <a:r>
              <a:rPr lang="nb-NO" dirty="0" err="1"/>
              <a:t>take</a:t>
            </a:r>
            <a:r>
              <a:rPr lang="nb-NO" dirty="0"/>
              <a:t> </a:t>
            </a:r>
            <a:r>
              <a:rPr lang="nb-NO" dirty="0" err="1"/>
              <a:t>measure</a:t>
            </a:r>
            <a:endParaRPr lang="nb-NO" dirty="0"/>
          </a:p>
        </p:txBody>
      </p:sp>
      <p:sp>
        <p:nvSpPr>
          <p:cNvPr id="16" name="Line Callout 1 15"/>
          <p:cNvSpPr/>
          <p:nvPr/>
        </p:nvSpPr>
        <p:spPr>
          <a:xfrm>
            <a:off x="5907946" y="1773948"/>
            <a:ext cx="1440161" cy="864096"/>
          </a:xfrm>
          <a:prstGeom prst="borderCallout1">
            <a:avLst>
              <a:gd name="adj1" fmla="val 97258"/>
              <a:gd name="adj2" fmla="val 44621"/>
              <a:gd name="adj3" fmla="val 167367"/>
              <a:gd name="adj4" fmla="val 8972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Measured</a:t>
            </a:r>
            <a:r>
              <a:rPr lang="nb-NO" dirty="0"/>
              <a:t> </a:t>
            </a:r>
            <a:r>
              <a:rPr lang="nb-NO" dirty="0" err="1"/>
              <a:t>density</a:t>
            </a:r>
            <a:endParaRPr lang="nb-NO" dirty="0"/>
          </a:p>
        </p:txBody>
      </p:sp>
      <p:sp>
        <p:nvSpPr>
          <p:cNvPr id="17" name="Line Callout 1 16"/>
          <p:cNvSpPr/>
          <p:nvPr/>
        </p:nvSpPr>
        <p:spPr>
          <a:xfrm>
            <a:off x="7748734" y="3191347"/>
            <a:ext cx="1440161" cy="864096"/>
          </a:xfrm>
          <a:prstGeom prst="borderCallout1">
            <a:avLst>
              <a:gd name="adj1" fmla="val 98633"/>
              <a:gd name="adj2" fmla="val 12830"/>
              <a:gd name="adj3" fmla="val 167304"/>
              <a:gd name="adj4" fmla="val -1110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StdError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selected</a:t>
            </a:r>
            <a:r>
              <a:rPr lang="nb-NO" dirty="0"/>
              <a:t> </a:t>
            </a:r>
            <a:r>
              <a:rPr lang="nb-NO" dirty="0" err="1"/>
              <a:t>measures</a:t>
            </a:r>
            <a:endParaRPr lang="nb-NO" dirty="0"/>
          </a:p>
        </p:txBody>
      </p:sp>
      <p:sp>
        <p:nvSpPr>
          <p:cNvPr id="18" name="Line Callout 1 17"/>
          <p:cNvSpPr/>
          <p:nvPr/>
        </p:nvSpPr>
        <p:spPr>
          <a:xfrm>
            <a:off x="7901134" y="4365104"/>
            <a:ext cx="1440161" cy="864096"/>
          </a:xfrm>
          <a:prstGeom prst="borderCallout1">
            <a:avLst>
              <a:gd name="adj1" fmla="val 79820"/>
              <a:gd name="adj2" fmla="val -574"/>
              <a:gd name="adj3" fmla="val 44538"/>
              <a:gd name="adj4" fmla="val -244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R</a:t>
            </a:r>
            <a:r>
              <a:rPr lang="nb-NO" baseline="30000" dirty="0"/>
              <a:t>2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selected</a:t>
            </a:r>
            <a:r>
              <a:rPr lang="nb-NO" dirty="0"/>
              <a:t> </a:t>
            </a:r>
            <a:r>
              <a:rPr lang="nb-NO" dirty="0" err="1"/>
              <a:t>measures</a:t>
            </a:r>
            <a:endParaRPr lang="nb-NO" dirty="0"/>
          </a:p>
        </p:txBody>
      </p:sp>
      <p:sp>
        <p:nvSpPr>
          <p:cNvPr id="19" name="Line Callout 1 18"/>
          <p:cNvSpPr/>
          <p:nvPr/>
        </p:nvSpPr>
        <p:spPr>
          <a:xfrm>
            <a:off x="7028653" y="5721864"/>
            <a:ext cx="1440161" cy="864096"/>
          </a:xfrm>
          <a:prstGeom prst="borderCallout1">
            <a:avLst>
              <a:gd name="adj1" fmla="val -134"/>
              <a:gd name="adj2" fmla="val 2953"/>
              <a:gd name="adj3" fmla="val -99823"/>
              <a:gd name="adj4" fmla="val 241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Global </a:t>
            </a:r>
            <a:r>
              <a:rPr lang="nb-NO" dirty="0" err="1"/>
              <a:t>Density</a:t>
            </a:r>
            <a:r>
              <a:rPr lang="nb-NO" dirty="0"/>
              <a:t> </a:t>
            </a:r>
            <a:r>
              <a:rPr lang="nb-NO" dirty="0" err="1"/>
              <a:t>equation</a:t>
            </a:r>
            <a:endParaRPr lang="nb-NO" dirty="0"/>
          </a:p>
        </p:txBody>
      </p:sp>
      <p:sp>
        <p:nvSpPr>
          <p:cNvPr id="20" name="Line Callout 1 19"/>
          <p:cNvSpPr/>
          <p:nvPr/>
        </p:nvSpPr>
        <p:spPr>
          <a:xfrm>
            <a:off x="2411760" y="5658290"/>
            <a:ext cx="2016224" cy="888859"/>
          </a:xfrm>
          <a:prstGeom prst="borderCallout1">
            <a:avLst>
              <a:gd name="adj1" fmla="val -48261"/>
              <a:gd name="adj2" fmla="val 45628"/>
              <a:gd name="adj3" fmla="val -1384"/>
              <a:gd name="adj4" fmla="val 411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Visualization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61100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C02504F-CF0C-4CCB-9F62-EB8E10E72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2698659"/>
            <a:ext cx="5295343" cy="27347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SnowDensityForScanForm</a:t>
            </a:r>
            <a:endParaRPr lang="nb-NO" dirty="0"/>
          </a:p>
        </p:txBody>
      </p:sp>
      <p:sp>
        <p:nvSpPr>
          <p:cNvPr id="9" name="Line Callout 1 8"/>
          <p:cNvSpPr/>
          <p:nvPr/>
        </p:nvSpPr>
        <p:spPr>
          <a:xfrm>
            <a:off x="107504" y="2420888"/>
            <a:ext cx="2016224" cy="576064"/>
          </a:xfrm>
          <a:prstGeom prst="borderCallout1">
            <a:avLst>
              <a:gd name="adj1" fmla="val 144728"/>
              <a:gd name="adj2" fmla="val 152061"/>
              <a:gd name="adj3" fmla="val 49007"/>
              <a:gd name="adj4" fmla="val 1011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Selected</a:t>
            </a:r>
            <a:r>
              <a:rPr lang="nb-NO" dirty="0"/>
              <a:t> for </a:t>
            </a:r>
            <a:r>
              <a:rPr lang="nb-NO" dirty="0" err="1"/>
              <a:t>local</a:t>
            </a:r>
            <a:r>
              <a:rPr lang="nb-NO" dirty="0"/>
              <a:t> </a:t>
            </a:r>
            <a:r>
              <a:rPr lang="nb-NO" dirty="0" err="1"/>
              <a:t>snow</a:t>
            </a:r>
            <a:r>
              <a:rPr lang="nb-NO" dirty="0"/>
              <a:t> </a:t>
            </a:r>
            <a:r>
              <a:rPr lang="nb-NO" dirty="0" err="1"/>
              <a:t>density</a:t>
            </a:r>
            <a:endParaRPr lang="nb-NO" dirty="0"/>
          </a:p>
        </p:txBody>
      </p:sp>
      <p:sp>
        <p:nvSpPr>
          <p:cNvPr id="11" name="Line Callout 1 10"/>
          <p:cNvSpPr/>
          <p:nvPr/>
        </p:nvSpPr>
        <p:spPr>
          <a:xfrm>
            <a:off x="107504" y="3131840"/>
            <a:ext cx="2016224" cy="801216"/>
          </a:xfrm>
          <a:prstGeom prst="borderCallout1">
            <a:avLst>
              <a:gd name="adj1" fmla="val 72170"/>
              <a:gd name="adj2" fmla="val 160656"/>
              <a:gd name="adj3" fmla="val 49007"/>
              <a:gd name="adj4" fmla="val 1011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Distance</a:t>
            </a:r>
            <a:r>
              <a:rPr lang="nb-NO" dirty="0"/>
              <a:t> from </a:t>
            </a:r>
            <a:r>
              <a:rPr lang="nb-NO" dirty="0" err="1"/>
              <a:t>this</a:t>
            </a:r>
            <a:r>
              <a:rPr lang="nb-NO" dirty="0"/>
              <a:t> </a:t>
            </a:r>
            <a:r>
              <a:rPr lang="nb-NO" dirty="0" err="1"/>
              <a:t>observation</a:t>
            </a:r>
            <a:r>
              <a:rPr lang="nb-NO" dirty="0"/>
              <a:t> to </a:t>
            </a:r>
            <a:r>
              <a:rPr lang="nb-NO" dirty="0" err="1"/>
              <a:t>this</a:t>
            </a:r>
            <a:r>
              <a:rPr lang="nb-NO" dirty="0"/>
              <a:t> </a:t>
            </a:r>
            <a:r>
              <a:rPr lang="nb-NO" dirty="0" err="1"/>
              <a:t>scan</a:t>
            </a:r>
            <a:endParaRPr lang="nb-NO" dirty="0"/>
          </a:p>
        </p:txBody>
      </p:sp>
      <p:sp>
        <p:nvSpPr>
          <p:cNvPr id="12" name="Line Callout 1 11"/>
          <p:cNvSpPr/>
          <p:nvPr/>
        </p:nvSpPr>
        <p:spPr>
          <a:xfrm>
            <a:off x="107504" y="4038710"/>
            <a:ext cx="2016224" cy="801216"/>
          </a:xfrm>
          <a:prstGeom prst="borderCallout1">
            <a:avLst>
              <a:gd name="adj1" fmla="val 91632"/>
              <a:gd name="adj2" fmla="val 144243"/>
              <a:gd name="adj3" fmla="val 49007"/>
              <a:gd name="adj4" fmla="val 1011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Resulting</a:t>
            </a:r>
            <a:r>
              <a:rPr lang="nb-NO" dirty="0"/>
              <a:t> </a:t>
            </a:r>
            <a:r>
              <a:rPr lang="nb-NO" dirty="0" err="1"/>
              <a:t>local</a:t>
            </a:r>
            <a:r>
              <a:rPr lang="nb-NO" dirty="0"/>
              <a:t> </a:t>
            </a:r>
            <a:r>
              <a:rPr lang="nb-NO" dirty="0" err="1"/>
              <a:t>snow</a:t>
            </a:r>
            <a:r>
              <a:rPr lang="nb-NO" dirty="0"/>
              <a:t> </a:t>
            </a:r>
            <a:r>
              <a:rPr lang="nb-NO" dirty="0" err="1"/>
              <a:t>density</a:t>
            </a:r>
            <a:endParaRPr lang="nb-NO" dirty="0"/>
          </a:p>
        </p:txBody>
      </p:sp>
      <p:sp>
        <p:nvSpPr>
          <p:cNvPr id="13" name="Line Callout 1 12"/>
          <p:cNvSpPr/>
          <p:nvPr/>
        </p:nvSpPr>
        <p:spPr>
          <a:xfrm>
            <a:off x="7020272" y="1700808"/>
            <a:ext cx="2016224" cy="1156740"/>
          </a:xfrm>
          <a:prstGeom prst="borderCallout1">
            <a:avLst>
              <a:gd name="adj1" fmla="val 98633"/>
              <a:gd name="adj2" fmla="val 12830"/>
              <a:gd name="adj3" fmla="val 237888"/>
              <a:gd name="adj4" fmla="val -341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Automatic </a:t>
            </a:r>
            <a:r>
              <a:rPr lang="nb-NO" dirty="0" err="1"/>
              <a:t>selection</a:t>
            </a:r>
            <a:r>
              <a:rPr lang="nb-NO" dirty="0"/>
              <a:t> (</a:t>
            </a:r>
            <a:r>
              <a:rPr lang="nb-NO" dirty="0" err="1"/>
              <a:t>Requires</a:t>
            </a:r>
            <a:r>
              <a:rPr lang="nb-NO" dirty="0"/>
              <a:t> </a:t>
            </a:r>
            <a:r>
              <a:rPr lang="nb-NO" dirty="0" err="1"/>
              <a:t>position</a:t>
            </a:r>
            <a:r>
              <a:rPr lang="nb-NO" dirty="0"/>
              <a:t> data)</a:t>
            </a:r>
          </a:p>
        </p:txBody>
      </p:sp>
      <p:sp>
        <p:nvSpPr>
          <p:cNvPr id="8" name="Line Callout 1 7"/>
          <p:cNvSpPr/>
          <p:nvPr/>
        </p:nvSpPr>
        <p:spPr>
          <a:xfrm>
            <a:off x="6588223" y="5877272"/>
            <a:ext cx="2016224" cy="576064"/>
          </a:xfrm>
          <a:prstGeom prst="borderCallout1">
            <a:avLst>
              <a:gd name="adj1" fmla="val -101323"/>
              <a:gd name="adj2" fmla="val 35404"/>
              <a:gd name="adj3" fmla="val -964"/>
              <a:gd name="adj4" fmla="val 8262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Global </a:t>
            </a:r>
            <a:r>
              <a:rPr lang="nb-NO" dirty="0" err="1"/>
              <a:t>snow</a:t>
            </a:r>
            <a:r>
              <a:rPr lang="nb-NO" dirty="0"/>
              <a:t> </a:t>
            </a:r>
            <a:r>
              <a:rPr lang="nb-NO" dirty="0" err="1"/>
              <a:t>density</a:t>
            </a:r>
            <a:r>
              <a:rPr lang="nb-NO" dirty="0"/>
              <a:t> gradient, </a:t>
            </a:r>
            <a:r>
              <a:rPr lang="nb-NO" i="1" dirty="0"/>
              <a:t>b</a:t>
            </a:r>
            <a:endParaRPr lang="nb-NO" dirty="0"/>
          </a:p>
        </p:txBody>
      </p:sp>
      <p:sp>
        <p:nvSpPr>
          <p:cNvPr id="10" name="Line Callout 1 9"/>
          <p:cNvSpPr/>
          <p:nvPr/>
        </p:nvSpPr>
        <p:spPr>
          <a:xfrm>
            <a:off x="4139952" y="5877272"/>
            <a:ext cx="2016224" cy="576064"/>
          </a:xfrm>
          <a:prstGeom prst="borderCallout1">
            <a:avLst>
              <a:gd name="adj1" fmla="val -107543"/>
              <a:gd name="adj2" fmla="val 99646"/>
              <a:gd name="adj3" fmla="val -964"/>
              <a:gd name="adj4" fmla="val 8262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Local</a:t>
            </a:r>
            <a:r>
              <a:rPr lang="nb-NO" dirty="0"/>
              <a:t> </a:t>
            </a:r>
            <a:r>
              <a:rPr lang="nb-NO" dirty="0" err="1"/>
              <a:t>snow</a:t>
            </a:r>
            <a:r>
              <a:rPr lang="nb-NO" dirty="0"/>
              <a:t> </a:t>
            </a:r>
            <a:r>
              <a:rPr lang="nb-NO" dirty="0" err="1"/>
              <a:t>density</a:t>
            </a:r>
            <a:r>
              <a:rPr lang="nb-NO" dirty="0"/>
              <a:t> </a:t>
            </a:r>
            <a:r>
              <a:rPr lang="nb-NO" dirty="0" err="1"/>
              <a:t>equation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63985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8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Data </a:t>
            </a:r>
            <a:r>
              <a:rPr lang="nb-NO" dirty="0" err="1"/>
              <a:t>Export</a:t>
            </a:r>
            <a:endParaRPr lang="nb-NO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/>
              <a:t>Saving</a:t>
            </a:r>
            <a:r>
              <a:rPr lang="nb-NO" dirty="0"/>
              <a:t> data…</a:t>
            </a:r>
          </a:p>
        </p:txBody>
      </p:sp>
    </p:spTree>
    <p:extLst>
      <p:ext uri="{BB962C8B-B14F-4D97-AF65-F5344CB8AC3E}">
        <p14:creationId xmlns:p14="http://schemas.microsoft.com/office/powerpoint/2010/main" val="3765477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nb-NO" dirty="0" err="1"/>
              <a:t>Changes</a:t>
            </a:r>
            <a:r>
              <a:rPr lang="nb-NO" dirty="0"/>
              <a:t> </a:t>
            </a:r>
            <a:r>
              <a:rPr lang="nb-NO" dirty="0" err="1"/>
              <a:t>since</a:t>
            </a:r>
            <a:r>
              <a:rPr lang="nb-NO" dirty="0"/>
              <a:t> v3.11</a:t>
            </a:r>
          </a:p>
          <a:p>
            <a:r>
              <a:rPr lang="nb-NO" dirty="0" err="1"/>
              <a:t>Getting</a:t>
            </a:r>
            <a:r>
              <a:rPr lang="nb-NO" dirty="0"/>
              <a:t> </a:t>
            </a:r>
            <a:r>
              <a:rPr lang="nb-NO" dirty="0" err="1"/>
              <a:t>started</a:t>
            </a:r>
            <a:endParaRPr lang="nb-NO" dirty="0"/>
          </a:p>
          <a:p>
            <a:pPr lvl="1"/>
            <a:r>
              <a:rPr lang="nb-NO" dirty="0"/>
              <a:t>Installation</a:t>
            </a:r>
          </a:p>
          <a:p>
            <a:pPr lvl="1"/>
            <a:r>
              <a:rPr lang="nb-NO" dirty="0" err="1"/>
              <a:t>What</a:t>
            </a:r>
            <a:r>
              <a:rPr lang="nb-NO" dirty="0"/>
              <a:t> is </a:t>
            </a:r>
            <a:r>
              <a:rPr lang="nb-NO" dirty="0" err="1"/>
              <a:t>SIRDAS.Net</a:t>
            </a:r>
            <a:endParaRPr lang="nb-NO" dirty="0"/>
          </a:p>
          <a:p>
            <a:r>
              <a:rPr lang="nb-NO" dirty="0"/>
              <a:t>Basic </a:t>
            </a:r>
            <a:r>
              <a:rPr lang="nb-NO" dirty="0" err="1"/>
              <a:t>operation</a:t>
            </a:r>
            <a:endParaRPr lang="nb-NO" dirty="0"/>
          </a:p>
          <a:p>
            <a:pPr lvl="1"/>
            <a:r>
              <a:rPr lang="nb-NO" dirty="0" err="1"/>
              <a:t>Opening</a:t>
            </a:r>
            <a:r>
              <a:rPr lang="nb-NO" dirty="0"/>
              <a:t> a file</a:t>
            </a:r>
          </a:p>
          <a:p>
            <a:pPr lvl="1"/>
            <a:r>
              <a:rPr lang="nb-NO" dirty="0"/>
              <a:t>Depth Reference </a:t>
            </a:r>
            <a:r>
              <a:rPr lang="nb-NO" dirty="0" err="1"/>
              <a:t>measurements</a:t>
            </a:r>
            <a:endParaRPr lang="nb-NO" dirty="0"/>
          </a:p>
          <a:p>
            <a:pPr lvl="1"/>
            <a:r>
              <a:rPr lang="nb-NO" dirty="0" err="1"/>
              <a:t>Snow</a:t>
            </a:r>
            <a:r>
              <a:rPr lang="nb-NO" dirty="0"/>
              <a:t> </a:t>
            </a:r>
            <a:r>
              <a:rPr lang="nb-NO" dirty="0" err="1"/>
              <a:t>Density</a:t>
            </a:r>
            <a:r>
              <a:rPr lang="nb-NO" dirty="0"/>
              <a:t> </a:t>
            </a:r>
            <a:r>
              <a:rPr lang="nb-NO" dirty="0" err="1"/>
              <a:t>measurements</a:t>
            </a:r>
            <a:endParaRPr lang="nb-NO" dirty="0"/>
          </a:p>
          <a:p>
            <a:pPr lvl="1"/>
            <a:r>
              <a:rPr lang="nb-NO" dirty="0"/>
              <a:t>Data </a:t>
            </a:r>
            <a:r>
              <a:rPr lang="nb-NO" dirty="0" err="1"/>
              <a:t>export</a:t>
            </a:r>
            <a:endParaRPr lang="nb-NO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nb-NO" dirty="0"/>
              <a:t>Advanced </a:t>
            </a:r>
            <a:r>
              <a:rPr lang="nb-NO" dirty="0" err="1"/>
              <a:t>operation</a:t>
            </a:r>
            <a:endParaRPr lang="nb-NO" dirty="0"/>
          </a:p>
          <a:p>
            <a:pPr lvl="1"/>
            <a:r>
              <a:rPr lang="nb-NO" dirty="0"/>
              <a:t>Manual </a:t>
            </a:r>
            <a:r>
              <a:rPr lang="nb-NO" dirty="0" err="1"/>
              <a:t>route</a:t>
            </a:r>
            <a:r>
              <a:rPr lang="nb-NO" dirty="0"/>
              <a:t> </a:t>
            </a:r>
            <a:r>
              <a:rPr lang="nb-NO" dirty="0" err="1"/>
              <a:t>correction</a:t>
            </a:r>
            <a:endParaRPr lang="nb-NO" dirty="0"/>
          </a:p>
          <a:p>
            <a:pPr lvl="1"/>
            <a:r>
              <a:rPr lang="nb-NO" dirty="0"/>
              <a:t>Data </a:t>
            </a:r>
            <a:r>
              <a:rPr lang="nb-NO" dirty="0" err="1"/>
              <a:t>analysis</a:t>
            </a:r>
            <a:r>
              <a:rPr lang="nb-NO" dirty="0"/>
              <a:t> tuning</a:t>
            </a:r>
          </a:p>
          <a:p>
            <a:pPr lvl="2"/>
            <a:r>
              <a:rPr lang="nb-NO" dirty="0" err="1"/>
              <a:t>Vertical</a:t>
            </a:r>
            <a:r>
              <a:rPr lang="nb-NO" dirty="0"/>
              <a:t> filters</a:t>
            </a:r>
          </a:p>
          <a:p>
            <a:pPr lvl="2"/>
            <a:r>
              <a:rPr lang="nb-NO" dirty="0" err="1"/>
              <a:t>Horizontal</a:t>
            </a:r>
            <a:r>
              <a:rPr lang="nb-NO" dirty="0"/>
              <a:t> filters</a:t>
            </a:r>
          </a:p>
          <a:p>
            <a:pPr lvl="2"/>
            <a:r>
              <a:rPr lang="nb-NO" dirty="0" err="1"/>
              <a:t>Route</a:t>
            </a:r>
            <a:r>
              <a:rPr lang="nb-NO" dirty="0"/>
              <a:t> </a:t>
            </a:r>
            <a:r>
              <a:rPr lang="nb-NO" dirty="0" err="1"/>
              <a:t>finder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620520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Export Reports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Route data</a:t>
            </a:r>
          </a:p>
          <a:p>
            <a:pPr lvl="1"/>
            <a:r>
              <a:rPr lang="nb-NO" dirty="0"/>
              <a:t>Detailed report (mostly for internal validation)</a:t>
            </a:r>
          </a:p>
          <a:p>
            <a:r>
              <a:rPr lang="nb-NO" dirty="0"/>
              <a:t>Snow Water Equivalent</a:t>
            </a:r>
          </a:p>
          <a:p>
            <a:pPr lvl="1"/>
            <a:r>
              <a:rPr lang="nb-NO" dirty="0"/>
              <a:t>This is the «core» export from SIRDAS</a:t>
            </a:r>
          </a:p>
          <a:p>
            <a:r>
              <a:rPr lang="nb-NO" dirty="0"/>
              <a:t>Radar data</a:t>
            </a:r>
          </a:p>
          <a:p>
            <a:pPr lvl="1"/>
            <a:r>
              <a:rPr lang="nb-NO" dirty="0"/>
              <a:t>Detailed report (mostly for internal validation)</a:t>
            </a:r>
          </a:p>
        </p:txBody>
      </p:sp>
    </p:spTree>
    <p:extLst>
      <p:ext uri="{BB962C8B-B14F-4D97-AF65-F5344CB8AC3E}">
        <p14:creationId xmlns:p14="http://schemas.microsoft.com/office/powerpoint/2010/main" val="6079506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505E0-0CB2-4714-9FDB-F59A9DBF6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Snow Water Equivalent Report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8C8979B-9B8F-4020-ABAB-BA1E9E366A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891381"/>
            <a:ext cx="8229600" cy="247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3589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Export</a:t>
            </a:r>
            <a:r>
              <a:rPr lang="nb-NO" dirty="0"/>
              <a:t> formats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CD3BE6-4055-4EA0-8349-2E6527FDD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772816"/>
            <a:ext cx="3858163" cy="488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6507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Report </a:t>
            </a:r>
            <a:r>
              <a:rPr lang="nb-NO" dirty="0" err="1"/>
              <a:t>contents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Header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BE438F-5B28-49F9-B7E9-DC397B198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22095"/>
            <a:ext cx="9144000" cy="181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4560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Report </a:t>
            </a:r>
            <a:r>
              <a:rPr lang="nb-NO" dirty="0" err="1"/>
              <a:t>contents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Report </a:t>
            </a:r>
            <a:r>
              <a:rPr lang="nb-NO" dirty="0" err="1"/>
              <a:t>footer</a:t>
            </a:r>
            <a:r>
              <a:rPr lang="nb-NO" dirty="0"/>
              <a:t> </a:t>
            </a:r>
            <a:r>
              <a:rPr lang="nb-NO" dirty="0" err="1"/>
              <a:t>contains</a:t>
            </a:r>
            <a:endParaRPr lang="nb-NO" dirty="0"/>
          </a:p>
          <a:p>
            <a:pPr lvl="1"/>
            <a:r>
              <a:rPr lang="nb-NO" dirty="0"/>
              <a:t>Depth References</a:t>
            </a:r>
          </a:p>
          <a:p>
            <a:pPr lvl="1"/>
            <a:endParaRPr lang="nb-NO" dirty="0"/>
          </a:p>
          <a:p>
            <a:pPr lvl="1"/>
            <a:r>
              <a:rPr lang="nb-NO" dirty="0"/>
              <a:t>Snow Densities</a:t>
            </a:r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1"/>
            <a:r>
              <a:rPr lang="nb-NO" dirty="0"/>
              <a:t>Density samplers </a:t>
            </a:r>
          </a:p>
          <a:p>
            <a:pPr lvl="1"/>
            <a:r>
              <a:rPr lang="nb-NO" dirty="0"/>
              <a:t>Filter </a:t>
            </a:r>
            <a:r>
              <a:rPr lang="nb-NO" dirty="0" err="1"/>
              <a:t>configuration</a:t>
            </a:r>
            <a:endParaRPr lang="nb-NO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2A4950-71EF-4795-930E-420209F50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944" y="1965373"/>
            <a:ext cx="5194786" cy="12012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638A4C-3EC5-44BB-AC2B-14423B97A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2896" y="3284930"/>
            <a:ext cx="5131104" cy="13221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884284-1946-43C1-9E69-A590CBF57E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936" y="4797152"/>
            <a:ext cx="4916996" cy="1499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6604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Report contents - ctd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Report </a:t>
            </a:r>
            <a:r>
              <a:rPr lang="nb-NO" dirty="0" err="1"/>
              <a:t>footer</a:t>
            </a:r>
            <a:r>
              <a:rPr lang="nb-NO" dirty="0"/>
              <a:t> </a:t>
            </a:r>
            <a:r>
              <a:rPr lang="nb-NO" dirty="0" err="1"/>
              <a:t>contains</a:t>
            </a:r>
            <a:endParaRPr lang="nb-NO" dirty="0"/>
          </a:p>
          <a:p>
            <a:pPr lvl="1"/>
            <a:r>
              <a:rPr lang="nb-NO" dirty="0"/>
              <a:t>Radar information </a:t>
            </a:r>
            <a:br>
              <a:rPr lang="nb-NO" dirty="0"/>
            </a:br>
            <a:r>
              <a:rPr lang="nb-NO" sz="2000" dirty="0"/>
              <a:t>(From the radar header file)</a:t>
            </a:r>
            <a:endParaRPr lang="nb-NO" dirty="0"/>
          </a:p>
          <a:p>
            <a:pPr lvl="1"/>
            <a:endParaRPr lang="nb-NO" dirty="0"/>
          </a:p>
          <a:p>
            <a:pPr lvl="1"/>
            <a:r>
              <a:rPr lang="nb-NO" dirty="0"/>
              <a:t>Snow Density Equation</a:t>
            </a:r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1"/>
            <a:r>
              <a:rPr lang="nb-NO" dirty="0"/>
              <a:t>Filter configuration</a:t>
            </a:r>
            <a:br>
              <a:rPr lang="nb-NO" dirty="0"/>
            </a:br>
            <a:endParaRPr lang="nb-NO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AE8862-4821-4A2A-A872-20F9946C1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7857" y="2348880"/>
            <a:ext cx="3311236" cy="19842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B9FE6A-513B-4B83-8F3F-584F1DBED4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4005064"/>
            <a:ext cx="6401693" cy="12288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D53197-451F-4007-B42D-67BB844219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6424" y="5084318"/>
            <a:ext cx="5220072" cy="1729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17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Saving</a:t>
            </a:r>
            <a:r>
              <a:rPr lang="nb-NO" dirty="0"/>
              <a:t>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dirty="0"/>
              <a:t>The </a:t>
            </a:r>
            <a:r>
              <a:rPr lang="nb-NO" dirty="0" err="1"/>
              <a:t>analysis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</a:t>
            </a:r>
            <a:r>
              <a:rPr lang="nb-NO" dirty="0" err="1"/>
              <a:t>also</a:t>
            </a:r>
            <a:r>
              <a:rPr lang="nb-NO" dirty="0"/>
              <a:t> be </a:t>
            </a:r>
            <a:r>
              <a:rPr lang="nb-NO" dirty="0" err="1"/>
              <a:t>saved</a:t>
            </a:r>
            <a:r>
              <a:rPr lang="nb-NO" dirty="0"/>
              <a:t> to a .SIRDAS file</a:t>
            </a:r>
          </a:p>
          <a:p>
            <a:pPr lvl="1"/>
            <a:r>
              <a:rPr lang="nb-NO" dirty="0" err="1"/>
              <a:t>Contains</a:t>
            </a:r>
            <a:r>
              <a:rPr lang="nb-NO" dirty="0"/>
              <a:t> all </a:t>
            </a:r>
            <a:r>
              <a:rPr lang="nb-NO" dirty="0" err="1"/>
              <a:t>raw</a:t>
            </a:r>
            <a:r>
              <a:rPr lang="nb-NO" dirty="0"/>
              <a:t> data used to </a:t>
            </a:r>
            <a:r>
              <a:rPr lang="nb-NO" dirty="0" err="1"/>
              <a:t>generate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route</a:t>
            </a:r>
            <a:endParaRPr lang="nb-NO" dirty="0"/>
          </a:p>
          <a:p>
            <a:pPr lvl="1"/>
            <a:r>
              <a:rPr lang="nb-NO" dirty="0" err="1"/>
              <a:t>Contains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i="1" dirty="0"/>
              <a:t>image</a:t>
            </a:r>
            <a:r>
              <a:rPr lang="nb-NO" dirty="0"/>
              <a:t> </a:t>
            </a:r>
            <a:r>
              <a:rPr lang="nb-NO" dirty="0" err="1"/>
              <a:t>generated</a:t>
            </a:r>
            <a:r>
              <a:rPr lang="nb-NO" dirty="0"/>
              <a:t> by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raw</a:t>
            </a:r>
            <a:r>
              <a:rPr lang="nb-NO" dirty="0"/>
              <a:t> data (as a </a:t>
            </a:r>
            <a:r>
              <a:rPr lang="nb-NO" dirty="0" err="1"/>
              <a:t>picture</a:t>
            </a:r>
            <a:r>
              <a:rPr lang="nb-NO" dirty="0"/>
              <a:t>)</a:t>
            </a:r>
          </a:p>
          <a:p>
            <a:r>
              <a:rPr lang="nb-NO" dirty="0"/>
              <a:t>.SIRDAS files </a:t>
            </a:r>
            <a:r>
              <a:rPr lang="nb-NO" dirty="0" err="1"/>
              <a:t>can</a:t>
            </a:r>
            <a:r>
              <a:rPr lang="nb-NO" dirty="0"/>
              <a:t> be used</a:t>
            </a:r>
          </a:p>
          <a:p>
            <a:pPr lvl="1"/>
            <a:r>
              <a:rPr lang="nb-NO" dirty="0"/>
              <a:t>To </a:t>
            </a:r>
            <a:r>
              <a:rPr lang="nb-NO" dirty="0" err="1"/>
              <a:t>quickly</a:t>
            </a:r>
            <a:r>
              <a:rPr lang="nb-NO" dirty="0"/>
              <a:t> </a:t>
            </a:r>
            <a:r>
              <a:rPr lang="nb-NO" dirty="0" err="1"/>
              <a:t>review</a:t>
            </a:r>
            <a:r>
              <a:rPr lang="nb-NO" dirty="0"/>
              <a:t> </a:t>
            </a:r>
            <a:r>
              <a:rPr lang="nb-NO" dirty="0" err="1"/>
              <a:t>historic</a:t>
            </a:r>
            <a:r>
              <a:rPr lang="nb-NO" dirty="0"/>
              <a:t> data</a:t>
            </a:r>
          </a:p>
          <a:p>
            <a:pPr lvl="1"/>
            <a:r>
              <a:rPr lang="nb-NO" dirty="0"/>
              <a:t>To </a:t>
            </a:r>
            <a:r>
              <a:rPr lang="nb-NO" dirty="0" err="1"/>
              <a:t>update</a:t>
            </a:r>
            <a:r>
              <a:rPr lang="nb-NO" dirty="0"/>
              <a:t> SWE report data by </a:t>
            </a:r>
            <a:r>
              <a:rPr lang="nb-NO" dirty="0" err="1"/>
              <a:t>modifying</a:t>
            </a:r>
            <a:r>
              <a:rPr lang="nb-NO" dirty="0"/>
              <a:t> Depth Reference </a:t>
            </a:r>
            <a:r>
              <a:rPr lang="nb-NO" dirty="0" err="1"/>
              <a:t>information</a:t>
            </a:r>
            <a:r>
              <a:rPr lang="nb-NO" dirty="0"/>
              <a:t> or </a:t>
            </a:r>
            <a:r>
              <a:rPr lang="nb-NO" dirty="0" err="1"/>
              <a:t>Snow</a:t>
            </a:r>
            <a:r>
              <a:rPr lang="nb-NO" dirty="0"/>
              <a:t> </a:t>
            </a:r>
            <a:r>
              <a:rPr lang="nb-NO" dirty="0" err="1"/>
              <a:t>Density</a:t>
            </a:r>
            <a:r>
              <a:rPr lang="nb-NO" dirty="0"/>
              <a:t> </a:t>
            </a:r>
            <a:r>
              <a:rPr lang="nb-NO" dirty="0" err="1"/>
              <a:t>Measures</a:t>
            </a:r>
            <a:endParaRPr lang="nb-NO" dirty="0"/>
          </a:p>
          <a:p>
            <a:r>
              <a:rPr lang="nb-NO" dirty="0"/>
              <a:t>In order to save disk space, SIRDAS files must be reprocessed before changing routes</a:t>
            </a:r>
          </a:p>
        </p:txBody>
      </p:sp>
    </p:spTree>
    <p:extLst>
      <p:ext uri="{BB962C8B-B14F-4D97-AF65-F5344CB8AC3E}">
        <p14:creationId xmlns:p14="http://schemas.microsoft.com/office/powerpoint/2010/main" val="20690396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57DBC-6E32-4DEE-B5BD-9906D1068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Historical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6F39C-5243-4106-9472-CDCD5DAA1C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SIRDAS also supports loading historical data onto the current chart</a:t>
            </a:r>
            <a:br>
              <a:rPr lang="nb-NO" dirty="0"/>
            </a:br>
            <a:endParaRPr lang="nb-NO" dirty="0"/>
          </a:p>
          <a:p>
            <a:endParaRPr lang="nb-NO" dirty="0"/>
          </a:p>
          <a:p>
            <a:r>
              <a:rPr lang="nb-NO" dirty="0"/>
              <a:t>You can then select which files to import </a:t>
            </a:r>
          </a:p>
          <a:p>
            <a:pPr lvl="1"/>
            <a:r>
              <a:rPr lang="nb-NO" dirty="0"/>
              <a:t>May need file upgrade because previous versions lacked information needed for the historical import</a:t>
            </a:r>
          </a:p>
          <a:p>
            <a:pPr lvl="1"/>
            <a:r>
              <a:rPr lang="nb-NO" dirty="0"/>
              <a:t>You select a «root» folder, and SIRDAS will autoselect files that are «close» - GPS position data required</a:t>
            </a:r>
            <a:br>
              <a:rPr lang="nb-NO" dirty="0"/>
            </a:br>
            <a:endParaRPr lang="nb-NO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AEABC3-2BBA-40D4-939A-28CC03AFA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2420888"/>
            <a:ext cx="1689061" cy="123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9416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199A3-17AE-4850-9B4F-109607AAA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Historical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7E719F-03B3-4207-ABFE-342F8DD049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Files that are «close» are auto selected</a:t>
            </a:r>
          </a:p>
          <a:p>
            <a:r>
              <a:rPr lang="nb-NO" dirty="0"/>
              <a:t>Files saved in previous versions need upgrade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CA2FC4-8E07-4BC6-A43B-1692CB7DD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924944"/>
            <a:ext cx="8172400" cy="182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2273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87181-4528-48D9-8D0E-800BB4457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Historical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271CEE-9E73-48AC-9E75-B3A91F8E89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After the files are selected, they will show up as an overlay on the current year’s data.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CDBF40-3A1C-44B0-BFD9-75E4F749E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669" y="2780928"/>
            <a:ext cx="7141787" cy="395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7786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FC14F-B4C0-FE16-E4FA-C9FCA15A8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Changes since v3.10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1D076F-837B-7FCD-F6CB-5FF66CB648F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v3.11	</a:t>
            </a:r>
          </a:p>
          <a:p>
            <a:pPr lvl="1"/>
            <a:r>
              <a:rPr lang="en-US" dirty="0"/>
              <a:t>Exclude shots complete rewrite</a:t>
            </a:r>
          </a:p>
          <a:p>
            <a:pPr lvl="1"/>
            <a:r>
              <a:rPr lang="en-US" dirty="0"/>
              <a:t>Possible to add position to marker if dataset is missing GPS</a:t>
            </a:r>
          </a:p>
          <a:p>
            <a:pPr lvl="1"/>
            <a:r>
              <a:rPr lang="en-US" dirty="0"/>
              <a:t>Fixed “bug” in </a:t>
            </a:r>
            <a:r>
              <a:rPr lang="en-US" dirty="0" err="1"/>
              <a:t>EvenSpacedDistanceFilter</a:t>
            </a:r>
            <a:r>
              <a:rPr lang="en-US" dirty="0"/>
              <a:t> – “</a:t>
            </a:r>
            <a:r>
              <a:rPr lang="en-US" dirty="0" err="1"/>
              <a:t>DistanceFromStart</a:t>
            </a:r>
            <a:r>
              <a:rPr lang="en-US" dirty="0"/>
              <a:t>” is now always increasing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0E1527-97E0-B5D6-8DF1-2FB339D5961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5134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Advanced </a:t>
            </a:r>
            <a:r>
              <a:rPr lang="nb-NO" dirty="0" err="1"/>
              <a:t>features</a:t>
            </a:r>
            <a:endParaRPr lang="nb-NO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nb-NO" dirty="0"/>
              <a:t>Manual </a:t>
            </a:r>
            <a:r>
              <a:rPr lang="nb-NO" dirty="0" err="1"/>
              <a:t>route</a:t>
            </a:r>
            <a:r>
              <a:rPr lang="nb-NO" dirty="0"/>
              <a:t> </a:t>
            </a:r>
            <a:r>
              <a:rPr lang="nb-NO" dirty="0" err="1"/>
              <a:t>correction</a:t>
            </a:r>
            <a:endParaRPr lang="nb-NO" dirty="0"/>
          </a:p>
          <a:p>
            <a:r>
              <a:rPr lang="nb-NO" dirty="0"/>
              <a:t>Analysis </a:t>
            </a:r>
            <a:r>
              <a:rPr lang="nb-NO" dirty="0" err="1"/>
              <a:t>configuration</a:t>
            </a:r>
            <a:endParaRPr lang="nb-NO" dirty="0"/>
          </a:p>
          <a:p>
            <a:r>
              <a:rPr lang="nb-NO" dirty="0"/>
              <a:t>Manual </a:t>
            </a:r>
            <a:r>
              <a:rPr lang="nb-NO" dirty="0" err="1"/>
              <a:t>grouping</a:t>
            </a:r>
            <a:endParaRPr lang="nb-NO" dirty="0"/>
          </a:p>
          <a:p>
            <a:r>
              <a:rPr lang="nb-NO" dirty="0" err="1"/>
              <a:t>Excluding</a:t>
            </a:r>
            <a:r>
              <a:rPr lang="nb-NO" dirty="0"/>
              <a:t> </a:t>
            </a:r>
            <a:r>
              <a:rPr lang="nb-NO" dirty="0" err="1"/>
              <a:t>shots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810482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Manual </a:t>
            </a:r>
            <a:r>
              <a:rPr lang="nb-NO" dirty="0" err="1"/>
              <a:t>Route</a:t>
            </a:r>
            <a:r>
              <a:rPr lang="nb-NO" dirty="0"/>
              <a:t> </a:t>
            </a:r>
            <a:r>
              <a:rPr lang="nb-NO" dirty="0" err="1"/>
              <a:t>override</a:t>
            </a:r>
            <a:r>
              <a:rPr lang="nb-NO" dirty="0"/>
              <a:t>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err="1"/>
              <a:t>Sometimes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SIRDAS </a:t>
            </a:r>
            <a:r>
              <a:rPr lang="nb-NO" dirty="0" err="1"/>
              <a:t>analysis</a:t>
            </a:r>
            <a:r>
              <a:rPr lang="nb-NO" dirty="0"/>
              <a:t> is </a:t>
            </a:r>
            <a:r>
              <a:rPr lang="nb-NO" dirty="0" err="1"/>
              <a:t>unable</a:t>
            </a:r>
            <a:r>
              <a:rPr lang="nb-NO" dirty="0"/>
              <a:t> to make a </a:t>
            </a:r>
            <a:r>
              <a:rPr lang="nb-NO" dirty="0" err="1"/>
              <a:t>correct</a:t>
            </a:r>
            <a:r>
              <a:rPr lang="nb-NO" dirty="0"/>
              <a:t> </a:t>
            </a:r>
            <a:r>
              <a:rPr lang="nb-NO" dirty="0" err="1"/>
              <a:t>path</a:t>
            </a:r>
            <a:r>
              <a:rPr lang="nb-NO" dirty="0"/>
              <a:t> </a:t>
            </a:r>
            <a:r>
              <a:rPr lang="nb-NO" dirty="0" err="1"/>
              <a:t>through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data points.</a:t>
            </a:r>
          </a:p>
          <a:p>
            <a:r>
              <a:rPr lang="nb-NO" dirty="0"/>
              <a:t>You can then use the mouse the correct the data by drawing new datapoints</a:t>
            </a:r>
          </a:p>
          <a:p>
            <a:pPr lvl="1"/>
            <a:r>
              <a:rPr lang="nb-NO" dirty="0"/>
              <a:t>Ctrl-mouse 		Adds «manual» points</a:t>
            </a:r>
          </a:p>
          <a:p>
            <a:pPr lvl="1"/>
            <a:r>
              <a:rPr lang="nb-NO" dirty="0"/>
              <a:t>Ctrl-shift-mouse	Removes route correction</a:t>
            </a:r>
          </a:p>
          <a:p>
            <a:r>
              <a:rPr lang="nb-NO" dirty="0"/>
              <a:t>Recalculate route to </a:t>
            </a:r>
            <a:br>
              <a:rPr lang="nb-NO" dirty="0"/>
            </a:br>
            <a:r>
              <a:rPr lang="nb-NO" dirty="0"/>
              <a:t>check effect</a:t>
            </a:r>
          </a:p>
        </p:txBody>
      </p:sp>
    </p:spTree>
    <p:extLst>
      <p:ext uri="{BB962C8B-B14F-4D97-AF65-F5344CB8AC3E}">
        <p14:creationId xmlns:p14="http://schemas.microsoft.com/office/powerpoint/2010/main" val="15118257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ED40B-F83C-42DA-B5E5-EA1B5B9C6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Manual route correction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DDC7CD8-BBCE-4597-A703-96BF000B03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After correction:</a:t>
            </a:r>
            <a:br>
              <a:rPr lang="nb-NO" dirty="0"/>
            </a:br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r>
              <a:rPr lang="nb-NO" dirty="0"/>
              <a:t>After recalculation:</a:t>
            </a:r>
            <a:br>
              <a:rPr lang="nb-NO" dirty="0"/>
            </a:br>
            <a:endParaRPr lang="nb-NO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13AE15-5898-4525-8309-83CC44CA1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7392" y="2276872"/>
            <a:ext cx="6056607" cy="19442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64079A-C13C-4D88-B6C8-7E1446C985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24" y="4650872"/>
            <a:ext cx="6156175" cy="135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1254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SIRDAS </a:t>
            </a:r>
            <a:r>
              <a:rPr lang="nb-NO" dirty="0" err="1"/>
              <a:t>Configuration</a:t>
            </a:r>
            <a:endParaRPr lang="nb-NO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Filters, </a:t>
            </a:r>
            <a:r>
              <a:rPr lang="nb-NO" dirty="0" err="1"/>
              <a:t>PeakDetectors</a:t>
            </a:r>
            <a:r>
              <a:rPr lang="nb-NO" dirty="0"/>
              <a:t> and </a:t>
            </a:r>
            <a:r>
              <a:rPr lang="nb-NO" dirty="0" err="1"/>
              <a:t>RouteFinders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232327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5327B-5A76-4701-B6BD-60CA0E2C1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384B1F-B328-42EA-B242-1DDAD115F7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nb-NO" dirty="0"/>
              <a:t>Vertical filters</a:t>
            </a:r>
          </a:p>
          <a:p>
            <a:pPr lvl="1"/>
            <a:r>
              <a:rPr lang="nb-NO" dirty="0"/>
              <a:t>Focus on </a:t>
            </a:r>
            <a:r>
              <a:rPr lang="nb-NO" i="1" dirty="0"/>
              <a:t>one</a:t>
            </a:r>
            <a:r>
              <a:rPr lang="nb-NO" dirty="0"/>
              <a:t> radar shot</a:t>
            </a:r>
          </a:p>
          <a:p>
            <a:pPr lvl="1"/>
            <a:r>
              <a:rPr lang="nb-NO" dirty="0"/>
              <a:t>Needed to suppress ringing and compensate for the attenuation of the radar signal through the snow</a:t>
            </a:r>
          </a:p>
          <a:p>
            <a:pPr lvl="1"/>
            <a:r>
              <a:rPr lang="nb-NO" dirty="0"/>
              <a:t>Perform a «chain» of filters</a:t>
            </a:r>
          </a:p>
          <a:p>
            <a:r>
              <a:rPr lang="nb-NO" dirty="0"/>
              <a:t>Horizontal filters</a:t>
            </a:r>
          </a:p>
          <a:p>
            <a:pPr lvl="1"/>
            <a:r>
              <a:rPr lang="nb-NO" dirty="0"/>
              <a:t>Uses GPS data to group shots that are geographically close</a:t>
            </a:r>
          </a:p>
          <a:p>
            <a:pPr lvl="1"/>
            <a:r>
              <a:rPr lang="nb-NO" dirty="0"/>
              <a:t>SIRDAS-v3.9 also adds a «Manual Grouping Filter» that is useful if GPS data is missing/corrupt</a:t>
            </a:r>
          </a:p>
          <a:p>
            <a:r>
              <a:rPr lang="nb-NO" dirty="0"/>
              <a:t>Route finder </a:t>
            </a:r>
          </a:p>
          <a:p>
            <a:pPr lvl="1"/>
            <a:r>
              <a:rPr lang="nb-NO" dirty="0"/>
              <a:t>the «core» of SIRDAS – finds the snow-ground reflection</a:t>
            </a:r>
          </a:p>
          <a:p>
            <a:r>
              <a:rPr lang="nb-NO" dirty="0"/>
              <a:t>Peak detector – more or less obsolete </a:t>
            </a:r>
          </a:p>
          <a:p>
            <a:r>
              <a:rPr lang="nb-NO" dirty="0"/>
              <a:t>Registration – license and your email in case of SIRDAS crash</a:t>
            </a:r>
          </a:p>
          <a:p>
            <a:r>
              <a:rPr lang="nb-NO" dirty="0"/>
              <a:t>GPS Config – GPS Options</a:t>
            </a:r>
          </a:p>
        </p:txBody>
      </p:sp>
    </p:spTree>
    <p:extLst>
      <p:ext uri="{BB962C8B-B14F-4D97-AF65-F5344CB8AC3E}">
        <p14:creationId xmlns:p14="http://schemas.microsoft.com/office/powerpoint/2010/main" val="18882783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Filter </a:t>
            </a:r>
            <a:r>
              <a:rPr lang="nb-NO" dirty="0" err="1"/>
              <a:t>configuration</a:t>
            </a:r>
            <a:endParaRPr lang="nb-NO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dirty="0"/>
              <a:t>Vertical filters</a:t>
            </a:r>
          </a:p>
          <a:p>
            <a:pPr lvl="1"/>
            <a:r>
              <a:rPr lang="nb-NO" dirty="0"/>
              <a:t>NeighboringAverageRingingFilter</a:t>
            </a:r>
          </a:p>
          <a:p>
            <a:pPr lvl="1"/>
            <a:r>
              <a:rPr lang="nb-NO" dirty="0"/>
              <a:t>DepthFilter – Compensates for signal attenuation in snow</a:t>
            </a:r>
          </a:p>
          <a:p>
            <a:pPr lvl="1"/>
            <a:r>
              <a:rPr lang="nb-NO" dirty="0"/>
              <a:t>LowPassAndMagnitudeFilter – Removes high-frequency oscillations, and converts sample value to amplitude</a:t>
            </a:r>
          </a:p>
          <a:p>
            <a:r>
              <a:rPr lang="nb-NO" dirty="0"/>
              <a:t>Old and experimental filters</a:t>
            </a:r>
          </a:p>
          <a:p>
            <a:pPr lvl="1"/>
            <a:r>
              <a:rPr lang="nb-NO" dirty="0"/>
              <a:t>CutOffFilter – Removes large signal at start of data</a:t>
            </a:r>
          </a:p>
          <a:p>
            <a:pPr lvl="1"/>
            <a:r>
              <a:rPr lang="nb-NO" dirty="0"/>
              <a:t>FftRingingFilter</a:t>
            </a:r>
          </a:p>
          <a:p>
            <a:pPr lvl="1"/>
            <a:r>
              <a:rPr lang="nb-NO" dirty="0"/>
              <a:t>GainBasedRingingFilterRingingFilter</a:t>
            </a:r>
          </a:p>
        </p:txBody>
      </p:sp>
    </p:spTree>
    <p:extLst>
      <p:ext uri="{BB962C8B-B14F-4D97-AF65-F5344CB8AC3E}">
        <p14:creationId xmlns:p14="http://schemas.microsoft.com/office/powerpoint/2010/main" val="22980331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8BFEC-EE2A-4C49-9B59-75069F01A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Why change filter config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E18ACB-9C5F-4AF7-AFCD-CB9D32794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nb-NO" dirty="0"/>
              <a:t>It is </a:t>
            </a:r>
            <a:r>
              <a:rPr lang="nb-NO" i="1" dirty="0"/>
              <a:t>very</a:t>
            </a:r>
            <a:r>
              <a:rPr lang="nb-NO" dirty="0"/>
              <a:t> hard to accurately analyze the data at the «start» of the shot</a:t>
            </a:r>
          </a:p>
          <a:p>
            <a:pPr lvl="1"/>
            <a:r>
              <a:rPr lang="nb-NO" dirty="0"/>
              <a:t>The outgoing signal amplitude is very large – sometimes even saturates the signal</a:t>
            </a:r>
          </a:p>
          <a:p>
            <a:pPr lvl="1"/>
            <a:r>
              <a:rPr lang="nb-NO" dirty="0"/>
              <a:t>For small snow depths, the reflection signal is </a:t>
            </a:r>
            <a:r>
              <a:rPr lang="nb-NO" i="1" dirty="0"/>
              <a:t>much</a:t>
            </a:r>
            <a:r>
              <a:rPr lang="nb-NO" dirty="0"/>
              <a:t> weaker than the outgoing signal.</a:t>
            </a:r>
          </a:p>
          <a:p>
            <a:r>
              <a:rPr lang="nb-NO" dirty="0"/>
              <a:t>I call this effect «ringing» - and I have spent a lot of time trying to remove this artifact from the data</a:t>
            </a:r>
          </a:p>
          <a:p>
            <a:r>
              <a:rPr lang="nb-NO" dirty="0"/>
              <a:t>The best solution so far is to leverage the fact that the ringing is «constant» for a given file.</a:t>
            </a:r>
          </a:p>
          <a:p>
            <a:pPr lvl="1"/>
            <a:r>
              <a:rPr lang="nb-NO" dirty="0"/>
              <a:t>Sometimes it is not – for example if something happens to the radar</a:t>
            </a:r>
          </a:p>
          <a:p>
            <a:pPr lvl="1"/>
            <a:r>
              <a:rPr lang="nb-NO" dirty="0"/>
              <a:t>The «ringing» is not </a:t>
            </a:r>
            <a:r>
              <a:rPr lang="nb-NO" i="1" dirty="0"/>
              <a:t>expected</a:t>
            </a:r>
            <a:r>
              <a:rPr lang="nb-NO" dirty="0"/>
              <a:t> to be constant when snow depth is small</a:t>
            </a:r>
          </a:p>
        </p:txBody>
      </p:sp>
    </p:spTree>
    <p:extLst>
      <p:ext uri="{BB962C8B-B14F-4D97-AF65-F5344CB8AC3E}">
        <p14:creationId xmlns:p14="http://schemas.microsoft.com/office/powerpoint/2010/main" val="19637434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6D60D1A-B31E-4567-A7FC-6F6FC9E130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5820" y="3140968"/>
            <a:ext cx="6751500" cy="36256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Vertical filters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User </a:t>
            </a:r>
            <a:r>
              <a:rPr lang="nb-NO" dirty="0" err="1"/>
              <a:t>interface</a:t>
            </a:r>
            <a:r>
              <a:rPr lang="nb-NO" dirty="0"/>
              <a:t> for </a:t>
            </a:r>
            <a:r>
              <a:rPr lang="nb-NO" dirty="0" err="1"/>
              <a:t>changing</a:t>
            </a:r>
            <a:r>
              <a:rPr lang="nb-NO" dirty="0"/>
              <a:t> </a:t>
            </a:r>
            <a:r>
              <a:rPr lang="nb-NO" dirty="0" err="1"/>
              <a:t>configuration</a:t>
            </a:r>
            <a:endParaRPr lang="nb-NO" dirty="0"/>
          </a:p>
          <a:p>
            <a:r>
              <a:rPr lang="nb-NO" dirty="0"/>
              <a:t>Shows </a:t>
            </a:r>
            <a:r>
              <a:rPr lang="nb-NO" dirty="0" err="1"/>
              <a:t>preview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original data and </a:t>
            </a:r>
            <a:r>
              <a:rPr lang="nb-NO" dirty="0" err="1"/>
              <a:t>filtered</a:t>
            </a:r>
            <a:r>
              <a:rPr lang="nb-NO" dirty="0"/>
              <a:t> data</a:t>
            </a:r>
          </a:p>
          <a:p>
            <a:endParaRPr lang="nb-NO" dirty="0"/>
          </a:p>
        </p:txBody>
      </p:sp>
      <p:sp>
        <p:nvSpPr>
          <p:cNvPr id="4" name="Line Callout 1 3"/>
          <p:cNvSpPr/>
          <p:nvPr/>
        </p:nvSpPr>
        <p:spPr>
          <a:xfrm>
            <a:off x="107504" y="3050668"/>
            <a:ext cx="1728192" cy="738372"/>
          </a:xfrm>
          <a:prstGeom prst="borderCallout1">
            <a:avLst>
              <a:gd name="adj1" fmla="val 111304"/>
              <a:gd name="adj2" fmla="val 132221"/>
              <a:gd name="adj3" fmla="val 50434"/>
              <a:gd name="adj4" fmla="val 9236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Available</a:t>
            </a:r>
            <a:br>
              <a:rPr lang="nb-NO" dirty="0"/>
            </a:br>
            <a:r>
              <a:rPr lang="nb-NO" dirty="0"/>
              <a:t>filters</a:t>
            </a:r>
          </a:p>
        </p:txBody>
      </p:sp>
      <p:sp>
        <p:nvSpPr>
          <p:cNvPr id="6" name="Line Callout 1 5"/>
          <p:cNvSpPr/>
          <p:nvPr/>
        </p:nvSpPr>
        <p:spPr>
          <a:xfrm>
            <a:off x="107504" y="4005064"/>
            <a:ext cx="1728192" cy="738372"/>
          </a:xfrm>
          <a:prstGeom prst="borderCallout1">
            <a:avLst>
              <a:gd name="adj1" fmla="val -17528"/>
              <a:gd name="adj2" fmla="val 195432"/>
              <a:gd name="adj3" fmla="val 50434"/>
              <a:gd name="adj4" fmla="val 9236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Active filters</a:t>
            </a:r>
            <a:br>
              <a:rPr lang="nb-NO" dirty="0"/>
            </a:br>
            <a:r>
              <a:rPr lang="nb-NO" dirty="0"/>
              <a:t>(Drag and drop to change)</a:t>
            </a:r>
          </a:p>
        </p:txBody>
      </p:sp>
      <p:sp>
        <p:nvSpPr>
          <p:cNvPr id="7" name="Line Callout 1 6"/>
          <p:cNvSpPr/>
          <p:nvPr/>
        </p:nvSpPr>
        <p:spPr>
          <a:xfrm>
            <a:off x="132268" y="4855468"/>
            <a:ext cx="1728192" cy="738372"/>
          </a:xfrm>
          <a:prstGeom prst="borderCallout1">
            <a:avLst>
              <a:gd name="adj1" fmla="val 42991"/>
              <a:gd name="adj2" fmla="val 144050"/>
              <a:gd name="adj3" fmla="val 50434"/>
              <a:gd name="adj4" fmla="val 9236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Preview filter </a:t>
            </a:r>
            <a:r>
              <a:rPr lang="nb-NO" dirty="0" err="1"/>
              <a:t>effect</a:t>
            </a:r>
            <a:endParaRPr lang="nb-NO" dirty="0"/>
          </a:p>
        </p:txBody>
      </p:sp>
      <p:sp>
        <p:nvSpPr>
          <p:cNvPr id="8" name="Line Callout 1 7"/>
          <p:cNvSpPr/>
          <p:nvPr/>
        </p:nvSpPr>
        <p:spPr>
          <a:xfrm>
            <a:off x="7236296" y="533400"/>
            <a:ext cx="1728192" cy="738372"/>
          </a:xfrm>
          <a:prstGeom prst="borderCallout1">
            <a:avLst>
              <a:gd name="adj1" fmla="val 661665"/>
              <a:gd name="adj2" fmla="val 88367"/>
              <a:gd name="adj3" fmla="val 50434"/>
              <a:gd name="adj4" fmla="val 9236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/>
              <a:t>Which</a:t>
            </a:r>
            <a:r>
              <a:rPr lang="nb-NO" dirty="0"/>
              <a:t> </a:t>
            </a:r>
            <a:r>
              <a:rPr lang="nb-NO" dirty="0" err="1"/>
              <a:t>shot</a:t>
            </a:r>
            <a:r>
              <a:rPr lang="nb-NO" dirty="0"/>
              <a:t> to </a:t>
            </a:r>
            <a:r>
              <a:rPr lang="nb-NO" dirty="0" err="1"/>
              <a:t>preview</a:t>
            </a:r>
            <a:endParaRPr lang="nb-NO" dirty="0"/>
          </a:p>
        </p:txBody>
      </p:sp>
      <p:sp>
        <p:nvSpPr>
          <p:cNvPr id="10" name="Line Callout 1 7">
            <a:extLst>
              <a:ext uri="{FF2B5EF4-FFF2-40B4-BE49-F238E27FC236}">
                <a16:creationId xmlns:a16="http://schemas.microsoft.com/office/drawing/2014/main" id="{E91C7F05-E2BA-4532-A0EF-F4A46BE51CAC}"/>
              </a:ext>
            </a:extLst>
          </p:cNvPr>
          <p:cNvSpPr/>
          <p:nvPr/>
        </p:nvSpPr>
        <p:spPr>
          <a:xfrm>
            <a:off x="6804248" y="1396373"/>
            <a:ext cx="1728192" cy="738372"/>
          </a:xfrm>
          <a:prstGeom prst="borderCallout1">
            <a:avLst>
              <a:gd name="adj1" fmla="val 329951"/>
              <a:gd name="adj2" fmla="val 27898"/>
              <a:gd name="adj3" fmla="val 106668"/>
              <a:gd name="adj4" fmla="val 942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Modify filter parameters</a:t>
            </a:r>
          </a:p>
        </p:txBody>
      </p:sp>
      <p:sp>
        <p:nvSpPr>
          <p:cNvPr id="11" name="Line Callout 1 6">
            <a:extLst>
              <a:ext uri="{FF2B5EF4-FFF2-40B4-BE49-F238E27FC236}">
                <a16:creationId xmlns:a16="http://schemas.microsoft.com/office/drawing/2014/main" id="{4BA8C586-B1B8-4995-8767-76F27AADD8D5}"/>
              </a:ext>
            </a:extLst>
          </p:cNvPr>
          <p:cNvSpPr/>
          <p:nvPr/>
        </p:nvSpPr>
        <p:spPr>
          <a:xfrm>
            <a:off x="132268" y="5642244"/>
            <a:ext cx="1728192" cy="379044"/>
          </a:xfrm>
          <a:prstGeom prst="borderCallout1">
            <a:avLst>
              <a:gd name="adj1" fmla="val 3185"/>
              <a:gd name="adj2" fmla="val 147829"/>
              <a:gd name="adj3" fmla="val 50434"/>
              <a:gd name="adj4" fmla="val 9236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Unfiltered</a:t>
            </a:r>
          </a:p>
        </p:txBody>
      </p:sp>
      <p:sp>
        <p:nvSpPr>
          <p:cNvPr id="12" name="Line Callout 1 6">
            <a:extLst>
              <a:ext uri="{FF2B5EF4-FFF2-40B4-BE49-F238E27FC236}">
                <a16:creationId xmlns:a16="http://schemas.microsoft.com/office/drawing/2014/main" id="{4530EE19-6DB0-4335-9E2E-F2633D7C0AB2}"/>
              </a:ext>
            </a:extLst>
          </p:cNvPr>
          <p:cNvSpPr/>
          <p:nvPr/>
        </p:nvSpPr>
        <p:spPr>
          <a:xfrm>
            <a:off x="115211" y="6135078"/>
            <a:ext cx="1728192" cy="379044"/>
          </a:xfrm>
          <a:prstGeom prst="borderCallout1">
            <a:avLst>
              <a:gd name="adj1" fmla="val 3185"/>
              <a:gd name="adj2" fmla="val 147829"/>
              <a:gd name="adj3" fmla="val 50434"/>
              <a:gd name="adj4" fmla="val 9236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Filtered</a:t>
            </a:r>
          </a:p>
        </p:txBody>
      </p:sp>
    </p:spTree>
    <p:extLst>
      <p:ext uri="{BB962C8B-B14F-4D97-AF65-F5344CB8AC3E}">
        <p14:creationId xmlns:p14="http://schemas.microsoft.com/office/powerpoint/2010/main" val="2450390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LowPassAndMagnitudeFilter</a:t>
            </a:r>
            <a:endParaRPr lang="nb-NO" dirty="0"/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err="1"/>
              <a:t>SmoothingFactor</a:t>
            </a:r>
            <a:r>
              <a:rPr lang="nb-NO" dirty="0"/>
              <a:t>=</a:t>
            </a:r>
            <a:r>
              <a:rPr lang="nb-NO" dirty="0">
                <a:latin typeface="+mj-lt"/>
              </a:rPr>
              <a:t>0:</a:t>
            </a:r>
          </a:p>
          <a:p>
            <a:endParaRPr lang="nb-NO" dirty="0">
              <a:latin typeface="+mj-lt"/>
            </a:endParaRPr>
          </a:p>
          <a:p>
            <a:endParaRPr lang="nb-NO" dirty="0">
              <a:latin typeface="+mj-lt"/>
            </a:endParaRPr>
          </a:p>
          <a:p>
            <a:endParaRPr lang="nb-NO" dirty="0">
              <a:latin typeface="+mj-lt"/>
            </a:endParaRPr>
          </a:p>
          <a:p>
            <a:endParaRPr lang="nb-NO" dirty="0">
              <a:latin typeface="+mj-lt"/>
            </a:endParaRPr>
          </a:p>
          <a:p>
            <a:r>
              <a:rPr lang="nb-NO" dirty="0" err="1"/>
              <a:t>SmoothingFactor</a:t>
            </a:r>
            <a:r>
              <a:rPr lang="nb-NO" dirty="0"/>
              <a:t>=1.3</a:t>
            </a:r>
          </a:p>
          <a:p>
            <a:endParaRPr lang="nb-NO" dirty="0">
              <a:latin typeface="+mj-lt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420888"/>
            <a:ext cx="6502400" cy="175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941168"/>
            <a:ext cx="6527800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39884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62C97E1-D2EA-45EE-A9E5-78CC75ECA44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995936" y="4260"/>
            <a:ext cx="5111750" cy="2228056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FFE44D-0E0A-4117-B79C-AE96D2223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Neighboring Average Ringing filter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2E0F15F-EBF1-4D5B-83F8-CC4759668FE9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85800" y="1772816"/>
            <a:ext cx="4678288" cy="447558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Cutoff sample</a:t>
            </a:r>
          </a:p>
          <a:p>
            <a:pPr marL="925830" lvl="1" indent="-285750">
              <a:buFont typeface="Arial" panose="020B0604020202020204" pitchFamily="34" charset="0"/>
              <a:buChar char="•"/>
            </a:pPr>
            <a:r>
              <a:rPr lang="nb-NO" dirty="0"/>
              <a:t>All samples before cutoff are set to zero</a:t>
            </a:r>
          </a:p>
          <a:p>
            <a:pPr marL="925830" lvl="1" indent="-285750">
              <a:buFont typeface="Arial" panose="020B0604020202020204" pitchFamily="34" charset="0"/>
              <a:buChar char="•"/>
            </a:pPr>
            <a:r>
              <a:rPr lang="nb-NO" dirty="0"/>
              <a:t>Reducing this number will increase processing time</a:t>
            </a:r>
          </a:p>
          <a:p>
            <a:pPr marL="925830" lvl="1" indent="-285750">
              <a:buFont typeface="Arial" panose="020B0604020202020204" pitchFamily="34" charset="0"/>
              <a:buChar char="•"/>
            </a:pPr>
            <a:r>
              <a:rPr lang="nb-NO" dirty="0"/>
              <a:t>Setting it too large will lead to overestimating the snow depth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Last ringing sample</a:t>
            </a:r>
          </a:p>
          <a:p>
            <a:pPr marL="925830" lvl="1" indent="-285750">
              <a:buFont typeface="Arial" panose="020B0604020202020204" pitchFamily="34" charset="0"/>
              <a:buChar char="•"/>
            </a:pPr>
            <a:r>
              <a:rPr lang="nb-NO" dirty="0"/>
              <a:t>This filter only applies to the start of the samples</a:t>
            </a:r>
          </a:p>
          <a:p>
            <a:pPr marL="925830" lvl="1" indent="-285750">
              <a:buFont typeface="Arial" panose="020B0604020202020204" pitchFamily="34" charset="0"/>
              <a:buChar char="•"/>
            </a:pPr>
            <a:r>
              <a:rPr lang="nb-NO" dirty="0"/>
              <a:t>Increasing this will increase the processing time because more data must be processed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Neighbor mode</a:t>
            </a:r>
          </a:p>
          <a:p>
            <a:pPr marL="925830" lvl="1" indent="-285750">
              <a:buFont typeface="Arial" panose="020B0604020202020204" pitchFamily="34" charset="0"/>
              <a:buChar char="•"/>
            </a:pPr>
            <a:r>
              <a:rPr lang="nb-NO" dirty="0"/>
              <a:t>Distance – when GPS available</a:t>
            </a:r>
          </a:p>
          <a:p>
            <a:pPr marL="925830" lvl="1" indent="-285750">
              <a:buFont typeface="Arial" panose="020B0604020202020204" pitchFamily="34" charset="0"/>
              <a:buChar char="•"/>
            </a:pPr>
            <a:r>
              <a:rPr lang="nb-NO" dirty="0"/>
              <a:t>Shot index – when GPS missing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Max &amp; Min distance:</a:t>
            </a:r>
          </a:p>
          <a:p>
            <a:pPr marL="925830" lvl="1" indent="-285750">
              <a:buFont typeface="Arial" panose="020B0604020202020204" pitchFamily="34" charset="0"/>
              <a:buChar char="•"/>
            </a:pPr>
            <a:r>
              <a:rPr lang="nb-NO" dirty="0"/>
              <a:t>Shots that are within this selection for each shot is used to calculate the ringing</a:t>
            </a:r>
          </a:p>
        </p:txBody>
      </p:sp>
    </p:spTree>
    <p:extLst>
      <p:ext uri="{BB962C8B-B14F-4D97-AF65-F5344CB8AC3E}">
        <p14:creationId xmlns:p14="http://schemas.microsoft.com/office/powerpoint/2010/main" val="1376396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Getting</a:t>
            </a:r>
            <a:r>
              <a:rPr lang="nb-NO" dirty="0"/>
              <a:t> </a:t>
            </a:r>
            <a:r>
              <a:rPr lang="nb-NO" dirty="0" err="1"/>
              <a:t>started</a:t>
            </a:r>
            <a:endParaRPr lang="nb-NO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err="1"/>
              <a:t>Download</a:t>
            </a:r>
            <a:r>
              <a:rPr lang="nb-NO" dirty="0"/>
              <a:t> and </a:t>
            </a:r>
            <a:r>
              <a:rPr lang="nb-NO" dirty="0" err="1"/>
              <a:t>install</a:t>
            </a:r>
            <a:r>
              <a:rPr lang="nb-NO" dirty="0"/>
              <a:t> </a:t>
            </a:r>
            <a:r>
              <a:rPr lang="nb-NO" dirty="0" err="1"/>
              <a:t>SIRDAS.Net</a:t>
            </a:r>
            <a:r>
              <a:rPr lang="nb-NO" dirty="0"/>
              <a:t> from</a:t>
            </a:r>
          </a:p>
          <a:p>
            <a:pPr lvl="1"/>
            <a:r>
              <a:rPr lang="nb-NO" dirty="0">
                <a:hlinkClick r:id="rId2"/>
              </a:rPr>
              <a:t>http://www.albrektsen.net/SIRDAS</a:t>
            </a:r>
            <a:r>
              <a:rPr lang="nb-NO" dirty="0"/>
              <a:t> </a:t>
            </a:r>
          </a:p>
          <a:p>
            <a:pPr lvl="1"/>
            <a:r>
              <a:rPr lang="nb-NO" dirty="0" err="1"/>
              <a:t>You</a:t>
            </a:r>
            <a:r>
              <a:rPr lang="nb-NO" dirty="0"/>
              <a:t> </a:t>
            </a:r>
            <a:r>
              <a:rPr lang="nb-NO" dirty="0" err="1"/>
              <a:t>need</a:t>
            </a:r>
            <a:r>
              <a:rPr lang="nb-NO" dirty="0"/>
              <a:t> </a:t>
            </a:r>
            <a:r>
              <a:rPr lang="nb-NO" dirty="0" err="1"/>
              <a:t>some</a:t>
            </a:r>
            <a:r>
              <a:rPr lang="nb-NO" dirty="0"/>
              <a:t> Microsoft </a:t>
            </a:r>
            <a:r>
              <a:rPr lang="nb-NO" dirty="0" err="1"/>
              <a:t>tools</a:t>
            </a:r>
            <a:r>
              <a:rPr lang="nb-NO" dirty="0"/>
              <a:t> – </a:t>
            </a:r>
            <a:r>
              <a:rPr lang="nb-NO" dirty="0" err="1"/>
              <a:t>these</a:t>
            </a:r>
            <a:r>
              <a:rPr lang="nb-NO" dirty="0"/>
              <a:t> </a:t>
            </a:r>
            <a:r>
              <a:rPr lang="nb-NO" dirty="0" err="1"/>
              <a:t>are</a:t>
            </a:r>
            <a:r>
              <a:rPr lang="nb-NO" dirty="0"/>
              <a:t> </a:t>
            </a:r>
            <a:r>
              <a:rPr lang="nb-NO" dirty="0" err="1"/>
              <a:t>downloaded</a:t>
            </a:r>
            <a:r>
              <a:rPr lang="nb-NO" dirty="0"/>
              <a:t> </a:t>
            </a:r>
            <a:r>
              <a:rPr lang="nb-NO" dirty="0" err="1"/>
              <a:t>automatically</a:t>
            </a:r>
            <a:r>
              <a:rPr lang="nb-NO" dirty="0"/>
              <a:t> if not </a:t>
            </a:r>
            <a:r>
              <a:rPr lang="nb-NO" dirty="0" err="1"/>
              <a:t>allready</a:t>
            </a:r>
            <a:r>
              <a:rPr lang="nb-NO" dirty="0"/>
              <a:t> </a:t>
            </a:r>
            <a:r>
              <a:rPr lang="nb-NO" dirty="0" err="1"/>
              <a:t>installed</a:t>
            </a:r>
            <a:r>
              <a:rPr lang="nb-NO" dirty="0"/>
              <a:t> on </a:t>
            </a:r>
            <a:r>
              <a:rPr lang="nb-NO" dirty="0" err="1"/>
              <a:t>your</a:t>
            </a:r>
            <a:r>
              <a:rPr lang="nb-NO" dirty="0"/>
              <a:t> system</a:t>
            </a:r>
          </a:p>
          <a:p>
            <a:r>
              <a:rPr lang="nb-NO" dirty="0"/>
              <a:t>Start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application</a:t>
            </a:r>
            <a:r>
              <a:rPr lang="nb-NO" dirty="0"/>
              <a:t>, and </a:t>
            </a:r>
            <a:r>
              <a:rPr lang="nb-NO" dirty="0" err="1"/>
              <a:t>request</a:t>
            </a:r>
            <a:r>
              <a:rPr lang="nb-NO" dirty="0"/>
              <a:t> a </a:t>
            </a:r>
            <a:r>
              <a:rPr lang="nb-NO" dirty="0" err="1"/>
              <a:t>license</a:t>
            </a:r>
            <a:r>
              <a:rPr lang="nb-NO" dirty="0"/>
              <a:t> key</a:t>
            </a:r>
          </a:p>
          <a:p>
            <a:pPr lvl="1"/>
            <a:r>
              <a:rPr lang="nb-NO" dirty="0"/>
              <a:t>A </a:t>
            </a:r>
            <a:r>
              <a:rPr lang="nb-NO" dirty="0" err="1"/>
              <a:t>request</a:t>
            </a:r>
            <a:r>
              <a:rPr lang="nb-NO" dirty="0"/>
              <a:t> is </a:t>
            </a:r>
            <a:r>
              <a:rPr lang="nb-NO" dirty="0" err="1"/>
              <a:t>posted</a:t>
            </a:r>
            <a:r>
              <a:rPr lang="nb-NO" dirty="0"/>
              <a:t> to my web </a:t>
            </a:r>
            <a:r>
              <a:rPr lang="nb-NO" dirty="0" err="1"/>
              <a:t>site</a:t>
            </a:r>
            <a:r>
              <a:rPr lang="nb-NO" dirty="0"/>
              <a:t> – I </a:t>
            </a:r>
            <a:r>
              <a:rPr lang="nb-NO" dirty="0" err="1"/>
              <a:t>manually</a:t>
            </a:r>
            <a:r>
              <a:rPr lang="nb-NO" dirty="0"/>
              <a:t> </a:t>
            </a:r>
            <a:r>
              <a:rPr lang="nb-NO" dirty="0" err="1"/>
              <a:t>generate</a:t>
            </a:r>
            <a:r>
              <a:rPr lang="nb-NO" dirty="0"/>
              <a:t> a </a:t>
            </a:r>
            <a:r>
              <a:rPr lang="nb-NO" dirty="0" err="1"/>
              <a:t>license</a:t>
            </a:r>
            <a:r>
              <a:rPr lang="nb-NO" dirty="0"/>
              <a:t> key and email back to </a:t>
            </a:r>
            <a:r>
              <a:rPr lang="nb-NO" dirty="0" err="1"/>
              <a:t>you</a:t>
            </a:r>
            <a:r>
              <a:rPr lang="nb-NO" dirty="0"/>
              <a:t>.</a:t>
            </a:r>
            <a:br>
              <a:rPr lang="nb-NO" dirty="0"/>
            </a:br>
            <a:r>
              <a:rPr lang="nb-NO" dirty="0"/>
              <a:t>(</a:t>
            </a:r>
            <a:r>
              <a:rPr lang="nb-NO" dirty="0" err="1"/>
              <a:t>Expect</a:t>
            </a:r>
            <a:r>
              <a:rPr lang="nb-NO" dirty="0"/>
              <a:t> 1-3 </a:t>
            </a:r>
            <a:r>
              <a:rPr lang="nb-NO" dirty="0" err="1"/>
              <a:t>bussiness</a:t>
            </a:r>
            <a:r>
              <a:rPr lang="nb-NO" dirty="0"/>
              <a:t> </a:t>
            </a:r>
            <a:r>
              <a:rPr lang="nb-NO" dirty="0" err="1"/>
              <a:t>days</a:t>
            </a:r>
            <a:r>
              <a:rPr lang="nb-NO" dirty="0"/>
              <a:t> </a:t>
            </a:r>
            <a:r>
              <a:rPr lang="nb-NO" dirty="0" err="1"/>
              <a:t>delay</a:t>
            </a:r>
            <a:r>
              <a:rPr lang="nb-NO" dirty="0"/>
              <a:t>)</a:t>
            </a:r>
          </a:p>
          <a:p>
            <a:r>
              <a:rPr lang="nb-NO" dirty="0"/>
              <a:t>Start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application</a:t>
            </a:r>
            <a:r>
              <a:rPr lang="nb-NO" dirty="0"/>
              <a:t>, and register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license</a:t>
            </a:r>
            <a:r>
              <a:rPr lang="nb-NO" dirty="0"/>
              <a:t> key</a:t>
            </a:r>
          </a:p>
          <a:p>
            <a:r>
              <a:rPr lang="nb-NO" dirty="0"/>
              <a:t>Start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application</a:t>
            </a:r>
            <a:r>
              <a:rPr lang="nb-NO" dirty="0"/>
              <a:t> – </a:t>
            </a:r>
            <a:r>
              <a:rPr lang="nb-NO" dirty="0" err="1"/>
              <a:t>you</a:t>
            </a:r>
            <a:r>
              <a:rPr lang="nb-NO" dirty="0"/>
              <a:t> </a:t>
            </a:r>
            <a:r>
              <a:rPr lang="nb-NO" dirty="0" err="1"/>
              <a:t>are</a:t>
            </a:r>
            <a:r>
              <a:rPr lang="nb-NO" dirty="0"/>
              <a:t> </a:t>
            </a:r>
            <a:r>
              <a:rPr lang="nb-NO" dirty="0" err="1"/>
              <a:t>good</a:t>
            </a:r>
            <a:r>
              <a:rPr lang="nb-NO" dirty="0"/>
              <a:t> to go! </a:t>
            </a:r>
            <a:r>
              <a:rPr lang="nb-NO" dirty="0">
                <a:sym typeface="Wingdings" pitchFamily="2" charset="2"/>
              </a:rPr>
              <a:t>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537226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CutOffFilter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err="1"/>
              <a:t>Removes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large</a:t>
            </a:r>
            <a:r>
              <a:rPr lang="nb-NO" dirty="0"/>
              <a:t> signal from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snow</a:t>
            </a:r>
            <a:r>
              <a:rPr lang="nb-NO" dirty="0"/>
              <a:t> </a:t>
            </a:r>
            <a:r>
              <a:rPr lang="nb-NO" dirty="0" err="1"/>
              <a:t>surface</a:t>
            </a:r>
            <a:endParaRPr lang="nb-NO" dirty="0"/>
          </a:p>
          <a:p>
            <a:r>
              <a:rPr lang="nb-NO" dirty="0" err="1"/>
              <a:t>Averages</a:t>
            </a:r>
            <a:r>
              <a:rPr lang="nb-NO" dirty="0"/>
              <a:t> first </a:t>
            </a:r>
            <a:r>
              <a:rPr lang="nb-NO" i="1" dirty="0"/>
              <a:t>n </a:t>
            </a:r>
            <a:r>
              <a:rPr lang="nb-NO" dirty="0"/>
              <a:t>samples in all </a:t>
            </a:r>
            <a:r>
              <a:rPr lang="nb-NO" dirty="0" err="1"/>
              <a:t>shots</a:t>
            </a:r>
            <a:endParaRPr lang="nb-NO" dirty="0"/>
          </a:p>
          <a:p>
            <a:r>
              <a:rPr lang="nb-NO" dirty="0" err="1"/>
              <a:t>Looks</a:t>
            </a:r>
            <a:r>
              <a:rPr lang="nb-NO" dirty="0"/>
              <a:t> for first sample </a:t>
            </a:r>
            <a:r>
              <a:rPr lang="nb-NO" dirty="0" err="1"/>
              <a:t>where</a:t>
            </a:r>
            <a:r>
              <a:rPr lang="nb-NO" dirty="0"/>
              <a:t> </a:t>
            </a:r>
            <a:r>
              <a:rPr lang="nb-NO" dirty="0" err="1"/>
              <a:t>average</a:t>
            </a:r>
            <a:r>
              <a:rPr lang="nb-NO" dirty="0"/>
              <a:t> is </a:t>
            </a:r>
            <a:r>
              <a:rPr lang="nb-NO" dirty="0" err="1"/>
              <a:t>below</a:t>
            </a:r>
            <a:r>
              <a:rPr lang="nb-NO" dirty="0"/>
              <a:t> </a:t>
            </a:r>
            <a:r>
              <a:rPr lang="nb-NO" dirty="0" err="1"/>
              <a:t>treshold</a:t>
            </a:r>
            <a:r>
              <a:rPr lang="nb-NO" dirty="0"/>
              <a:t>:</a:t>
            </a:r>
          </a:p>
          <a:p>
            <a:endParaRPr lang="nb-NO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05064"/>
            <a:ext cx="5360459" cy="2749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25" y="3874904"/>
            <a:ext cx="2619375" cy="300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Notched Right Arrow 3"/>
          <p:cNvSpPr/>
          <p:nvPr/>
        </p:nvSpPr>
        <p:spPr>
          <a:xfrm>
            <a:off x="5546217" y="5379854"/>
            <a:ext cx="978408" cy="4846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754740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Depth filter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err="1"/>
              <a:t>Compensates</a:t>
            </a:r>
            <a:r>
              <a:rPr lang="nb-NO" dirty="0"/>
              <a:t> for </a:t>
            </a:r>
            <a:r>
              <a:rPr lang="nb-NO" dirty="0" err="1"/>
              <a:t>the</a:t>
            </a:r>
            <a:r>
              <a:rPr lang="nb-NO" dirty="0"/>
              <a:t> signal </a:t>
            </a:r>
            <a:r>
              <a:rPr lang="nb-NO" dirty="0" err="1"/>
              <a:t>attenuation</a:t>
            </a:r>
            <a:r>
              <a:rPr lang="nb-NO" dirty="0"/>
              <a:t> in </a:t>
            </a:r>
            <a:r>
              <a:rPr lang="nb-NO" dirty="0" err="1"/>
              <a:t>snow</a:t>
            </a:r>
            <a:r>
              <a:rPr lang="nb-NO" dirty="0"/>
              <a:t>:</a:t>
            </a:r>
          </a:p>
          <a:p>
            <a:endParaRPr lang="nb-NO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71" y="2780928"/>
            <a:ext cx="2657475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10"/>
          <a:stretch/>
        </p:blipFill>
        <p:spPr bwMode="auto">
          <a:xfrm>
            <a:off x="3700150" y="2924943"/>
            <a:ext cx="5443849" cy="16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562" y="5301207"/>
            <a:ext cx="5658437" cy="1540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00150" y="2543396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i="1" dirty="0">
                <a:latin typeface="+mj-lt"/>
              </a:rPr>
              <a:t>b</a:t>
            </a:r>
            <a:r>
              <a:rPr lang="nb-NO" dirty="0">
                <a:latin typeface="+mj-lt"/>
              </a:rPr>
              <a:t>=0: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63888" y="4931247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i="1" dirty="0">
                <a:latin typeface="+mj-lt"/>
              </a:rPr>
              <a:t>b</a:t>
            </a:r>
            <a:r>
              <a:rPr lang="nb-NO" dirty="0">
                <a:latin typeface="+mj-lt"/>
              </a:rPr>
              <a:t>=0.1:</a:t>
            </a:r>
          </a:p>
        </p:txBody>
      </p:sp>
    </p:spTree>
    <p:extLst>
      <p:ext uri="{BB962C8B-B14F-4D97-AF65-F5344CB8AC3E}">
        <p14:creationId xmlns:p14="http://schemas.microsoft.com/office/powerpoint/2010/main" val="39662769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Horizontal</a:t>
            </a:r>
            <a:r>
              <a:rPr lang="nb-NO" dirty="0"/>
              <a:t> filters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err="1"/>
              <a:t>Combines</a:t>
            </a:r>
            <a:r>
              <a:rPr lang="nb-NO" dirty="0"/>
              <a:t> </a:t>
            </a:r>
            <a:r>
              <a:rPr lang="nb-NO" dirty="0" err="1"/>
              <a:t>shots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are</a:t>
            </a:r>
            <a:r>
              <a:rPr lang="nb-NO" dirty="0"/>
              <a:t> «</a:t>
            </a:r>
            <a:r>
              <a:rPr lang="nb-NO" dirty="0" err="1"/>
              <a:t>close</a:t>
            </a:r>
            <a:r>
              <a:rPr lang="nb-NO" dirty="0"/>
              <a:t>» – </a:t>
            </a:r>
            <a:r>
              <a:rPr lang="nb-NO" dirty="0" err="1"/>
              <a:t>requires</a:t>
            </a:r>
            <a:r>
              <a:rPr lang="nb-NO" dirty="0"/>
              <a:t> GPS </a:t>
            </a:r>
            <a:r>
              <a:rPr lang="nb-NO" dirty="0" err="1"/>
              <a:t>information</a:t>
            </a:r>
            <a:r>
              <a:rPr lang="nb-NO" dirty="0"/>
              <a:t> to be present in radar data.</a:t>
            </a:r>
          </a:p>
        </p:txBody>
      </p:sp>
    </p:spTree>
    <p:extLst>
      <p:ext uri="{BB962C8B-B14F-4D97-AF65-F5344CB8AC3E}">
        <p14:creationId xmlns:p14="http://schemas.microsoft.com/office/powerpoint/2010/main" val="26302839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Peak </a:t>
            </a:r>
            <a:r>
              <a:rPr lang="nb-NO" dirty="0" err="1"/>
              <a:t>detector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err="1"/>
              <a:t>Detects</a:t>
            </a:r>
            <a:r>
              <a:rPr lang="nb-NO" dirty="0"/>
              <a:t> </a:t>
            </a:r>
            <a:r>
              <a:rPr lang="nb-NO" dirty="0" err="1"/>
              <a:t>peaks</a:t>
            </a:r>
            <a:r>
              <a:rPr lang="nb-NO" dirty="0"/>
              <a:t> in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filtered</a:t>
            </a:r>
            <a:r>
              <a:rPr lang="nb-NO" dirty="0"/>
              <a:t> data – not </a:t>
            </a:r>
            <a:r>
              <a:rPr lang="nb-NO" dirty="0" err="1"/>
              <a:t>really</a:t>
            </a:r>
            <a:r>
              <a:rPr lang="nb-NO" dirty="0"/>
              <a:t> used </a:t>
            </a:r>
            <a:r>
              <a:rPr lang="nb-NO" dirty="0" err="1"/>
              <a:t>anymore</a:t>
            </a:r>
            <a:r>
              <a:rPr lang="nb-NO" dirty="0"/>
              <a:t>. (Version 3.0 used </a:t>
            </a:r>
            <a:r>
              <a:rPr lang="nb-NO" dirty="0" err="1"/>
              <a:t>peaks</a:t>
            </a:r>
            <a:r>
              <a:rPr lang="nb-NO" dirty="0"/>
              <a:t>, 3.1 has an </a:t>
            </a:r>
            <a:r>
              <a:rPr lang="nb-NO" dirty="0" err="1"/>
              <a:t>improved</a:t>
            </a:r>
            <a:r>
              <a:rPr lang="nb-NO" dirty="0"/>
              <a:t> </a:t>
            </a:r>
            <a:r>
              <a:rPr lang="nb-NO" dirty="0" err="1"/>
              <a:t>route</a:t>
            </a:r>
            <a:r>
              <a:rPr lang="nb-NO" dirty="0"/>
              <a:t> </a:t>
            </a:r>
            <a:r>
              <a:rPr lang="nb-NO" dirty="0" err="1"/>
              <a:t>finder</a:t>
            </a:r>
            <a:r>
              <a:rPr lang="nb-NO" dirty="0"/>
              <a:t> </a:t>
            </a:r>
            <a:r>
              <a:rPr lang="nb-NO" dirty="0" err="1"/>
              <a:t>algorithm</a:t>
            </a:r>
            <a:r>
              <a:rPr lang="nb-NO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6078731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Route</a:t>
            </a:r>
            <a:r>
              <a:rPr lang="nb-NO" dirty="0"/>
              <a:t> </a:t>
            </a:r>
            <a:r>
              <a:rPr lang="nb-NO" dirty="0" err="1"/>
              <a:t>finders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b-NO" dirty="0"/>
              <a:t>This is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core</a:t>
            </a:r>
            <a:r>
              <a:rPr lang="nb-NO" dirty="0"/>
              <a:t> </a:t>
            </a:r>
            <a:r>
              <a:rPr lang="nb-NO" dirty="0" err="1"/>
              <a:t>algorithm</a:t>
            </a:r>
            <a:r>
              <a:rPr lang="nb-NO" dirty="0"/>
              <a:t> in </a:t>
            </a:r>
            <a:r>
              <a:rPr lang="nb-NO" dirty="0" err="1"/>
              <a:t>SIRDAS.Net</a:t>
            </a:r>
            <a:endParaRPr lang="nb-NO" dirty="0"/>
          </a:p>
          <a:p>
            <a:pPr lvl="1"/>
            <a:r>
              <a:rPr lang="nb-NO" dirty="0"/>
              <a:t>Version 3.1 </a:t>
            </a:r>
            <a:r>
              <a:rPr lang="nb-NO" dirty="0" err="1"/>
              <a:t>introduced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«Advanced </a:t>
            </a:r>
            <a:r>
              <a:rPr lang="nb-NO" dirty="0" err="1"/>
              <a:t>Cheapest</a:t>
            </a:r>
            <a:r>
              <a:rPr lang="nb-NO" dirty="0"/>
              <a:t> </a:t>
            </a:r>
            <a:r>
              <a:rPr lang="nb-NO" dirty="0" err="1"/>
              <a:t>Cost</a:t>
            </a:r>
            <a:r>
              <a:rPr lang="nb-NO" dirty="0"/>
              <a:t> </a:t>
            </a:r>
            <a:r>
              <a:rPr lang="nb-NO" dirty="0" err="1"/>
              <a:t>Route</a:t>
            </a:r>
            <a:r>
              <a:rPr lang="nb-NO" dirty="0"/>
              <a:t> </a:t>
            </a:r>
            <a:r>
              <a:rPr lang="nb-NO" dirty="0" err="1"/>
              <a:t>Finder</a:t>
            </a:r>
            <a:r>
              <a:rPr lang="nb-NO" dirty="0"/>
              <a:t>»</a:t>
            </a:r>
          </a:p>
          <a:p>
            <a:pPr lvl="1"/>
            <a:r>
              <a:rPr lang="nb-NO" dirty="0" err="1"/>
              <a:t>Uses</a:t>
            </a:r>
            <a:r>
              <a:rPr lang="nb-NO" dirty="0"/>
              <a:t> DIJKSTRA </a:t>
            </a:r>
            <a:r>
              <a:rPr lang="nb-NO" dirty="0" err="1"/>
              <a:t>algorithm</a:t>
            </a:r>
            <a:r>
              <a:rPr lang="nb-NO" dirty="0"/>
              <a:t> to </a:t>
            </a:r>
            <a:r>
              <a:rPr lang="nb-NO" dirty="0" err="1"/>
              <a:t>calculate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«</a:t>
            </a:r>
            <a:r>
              <a:rPr lang="nb-NO" dirty="0" err="1"/>
              <a:t>cheapest</a:t>
            </a:r>
            <a:r>
              <a:rPr lang="nb-NO" dirty="0"/>
              <a:t>» </a:t>
            </a:r>
            <a:r>
              <a:rPr lang="nb-NO" dirty="0" err="1"/>
              <a:t>path</a:t>
            </a:r>
            <a:r>
              <a:rPr lang="nb-NO" dirty="0"/>
              <a:t> </a:t>
            </a:r>
            <a:r>
              <a:rPr lang="nb-NO" dirty="0" err="1"/>
              <a:t>through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radar data.</a:t>
            </a:r>
          </a:p>
          <a:p>
            <a:pPr lvl="1"/>
            <a:r>
              <a:rPr lang="nb-NO" dirty="0" err="1"/>
              <a:t>Relies</a:t>
            </a:r>
            <a:r>
              <a:rPr lang="nb-NO" dirty="0"/>
              <a:t> on a </a:t>
            </a:r>
            <a:r>
              <a:rPr lang="nb-NO" dirty="0" err="1"/>
              <a:t>tunable</a:t>
            </a:r>
            <a:r>
              <a:rPr lang="nb-NO" dirty="0"/>
              <a:t> </a:t>
            </a:r>
            <a:r>
              <a:rPr lang="nb-NO" dirty="0" err="1"/>
              <a:t>cost</a:t>
            </a:r>
            <a:r>
              <a:rPr lang="nb-NO" dirty="0"/>
              <a:t> </a:t>
            </a:r>
            <a:r>
              <a:rPr lang="nb-NO" dirty="0" err="1"/>
              <a:t>function</a:t>
            </a:r>
            <a:r>
              <a:rPr lang="nb-NO" dirty="0"/>
              <a:t> – </a:t>
            </a:r>
            <a:r>
              <a:rPr lang="nb-NO" dirty="0" err="1"/>
              <a:t>this</a:t>
            </a:r>
            <a:r>
              <a:rPr lang="nb-NO" dirty="0"/>
              <a:t> </a:t>
            </a:r>
            <a:r>
              <a:rPr lang="nb-NO" dirty="0" err="1"/>
              <a:t>function</a:t>
            </a:r>
            <a:r>
              <a:rPr lang="nb-NO" dirty="0"/>
              <a:t> makes it «</a:t>
            </a:r>
            <a:r>
              <a:rPr lang="nb-NO" dirty="0" err="1"/>
              <a:t>expensive</a:t>
            </a:r>
            <a:r>
              <a:rPr lang="nb-NO" dirty="0"/>
              <a:t>» for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route</a:t>
            </a:r>
            <a:r>
              <a:rPr lang="nb-NO" dirty="0"/>
              <a:t> to make </a:t>
            </a:r>
            <a:r>
              <a:rPr lang="nb-NO" dirty="0" err="1"/>
              <a:t>large</a:t>
            </a:r>
            <a:r>
              <a:rPr lang="nb-NO" dirty="0"/>
              <a:t> jumps, and makes it «</a:t>
            </a:r>
            <a:r>
              <a:rPr lang="nb-NO" dirty="0" err="1"/>
              <a:t>cheap</a:t>
            </a:r>
            <a:r>
              <a:rPr lang="nb-NO" dirty="0"/>
              <a:t>» og </a:t>
            </a:r>
            <a:r>
              <a:rPr lang="nb-NO" dirty="0" err="1"/>
              <a:t>through</a:t>
            </a:r>
            <a:r>
              <a:rPr lang="nb-NO" dirty="0"/>
              <a:t> </a:t>
            </a:r>
            <a:r>
              <a:rPr lang="nb-NO" dirty="0" err="1"/>
              <a:t>strong</a:t>
            </a:r>
            <a:r>
              <a:rPr lang="nb-NO" dirty="0"/>
              <a:t> data points</a:t>
            </a:r>
          </a:p>
          <a:p>
            <a:pPr lvl="1"/>
            <a:r>
              <a:rPr lang="nb-NO" dirty="0"/>
              <a:t>The parameters </a:t>
            </a:r>
            <a:r>
              <a:rPr lang="nb-NO" dirty="0" err="1"/>
              <a:t>can</a:t>
            </a:r>
            <a:r>
              <a:rPr lang="nb-NO" dirty="0"/>
              <a:t> be </a:t>
            </a:r>
            <a:r>
              <a:rPr lang="nb-NO" dirty="0" err="1"/>
              <a:t>tuned</a:t>
            </a:r>
            <a:r>
              <a:rPr lang="nb-NO" dirty="0"/>
              <a:t> – see </a:t>
            </a:r>
            <a:r>
              <a:rPr lang="nb-NO" dirty="0" err="1"/>
              <a:t>tooltip</a:t>
            </a:r>
            <a:r>
              <a:rPr lang="nb-NO" dirty="0"/>
              <a:t> for </a:t>
            </a:r>
            <a:r>
              <a:rPr lang="nb-NO" dirty="0" err="1"/>
              <a:t>explanation</a:t>
            </a:r>
            <a:r>
              <a:rPr lang="nb-NO" dirty="0"/>
              <a:t>.</a:t>
            </a:r>
          </a:p>
          <a:p>
            <a:r>
              <a:rPr lang="nb-NO" dirty="0"/>
              <a:t>The </a:t>
            </a:r>
            <a:r>
              <a:rPr lang="nb-NO" dirty="0" err="1"/>
              <a:t>other</a:t>
            </a:r>
            <a:r>
              <a:rPr lang="nb-NO" dirty="0"/>
              <a:t> </a:t>
            </a:r>
            <a:r>
              <a:rPr lang="nb-NO" dirty="0" err="1"/>
              <a:t>route</a:t>
            </a:r>
            <a:r>
              <a:rPr lang="nb-NO" dirty="0"/>
              <a:t> </a:t>
            </a:r>
            <a:r>
              <a:rPr lang="nb-NO" dirty="0" err="1"/>
              <a:t>finders</a:t>
            </a:r>
            <a:r>
              <a:rPr lang="nb-NO" dirty="0"/>
              <a:t> </a:t>
            </a:r>
            <a:r>
              <a:rPr lang="nb-NO" dirty="0" err="1"/>
              <a:t>are</a:t>
            </a:r>
            <a:r>
              <a:rPr lang="nb-NO" dirty="0"/>
              <a:t> less </a:t>
            </a:r>
            <a:r>
              <a:rPr lang="nb-NO" dirty="0" err="1"/>
              <a:t>accurate</a:t>
            </a:r>
            <a:r>
              <a:rPr lang="nb-NO" dirty="0"/>
              <a:t>, </a:t>
            </a:r>
            <a:r>
              <a:rPr lang="nb-NO" dirty="0" err="1"/>
              <a:t>but</a:t>
            </a:r>
            <a:r>
              <a:rPr lang="nb-NO" dirty="0"/>
              <a:t> </a:t>
            </a:r>
            <a:r>
              <a:rPr lang="nb-NO" dirty="0" err="1"/>
              <a:t>are</a:t>
            </a:r>
            <a:r>
              <a:rPr lang="nb-NO" dirty="0"/>
              <a:t> faster. </a:t>
            </a:r>
            <a:r>
              <a:rPr lang="nb-NO" dirty="0" err="1"/>
              <a:t>They</a:t>
            </a:r>
            <a:r>
              <a:rPr lang="nb-NO" dirty="0"/>
              <a:t> </a:t>
            </a:r>
            <a:r>
              <a:rPr lang="nb-NO" dirty="0" err="1"/>
              <a:t>should</a:t>
            </a:r>
            <a:r>
              <a:rPr lang="nb-NO" dirty="0"/>
              <a:t> be </a:t>
            </a:r>
            <a:r>
              <a:rPr lang="nb-NO" dirty="0" err="1"/>
              <a:t>avoided</a:t>
            </a:r>
            <a:r>
              <a:rPr lang="nb-NO" dirty="0"/>
              <a:t>, and </a:t>
            </a:r>
            <a:r>
              <a:rPr lang="nb-NO" dirty="0" err="1"/>
              <a:t>are</a:t>
            </a:r>
            <a:r>
              <a:rPr lang="nb-NO" dirty="0"/>
              <a:t> </a:t>
            </a:r>
            <a:r>
              <a:rPr lang="nb-NO" dirty="0" err="1"/>
              <a:t>kept</a:t>
            </a:r>
            <a:r>
              <a:rPr lang="nb-NO" dirty="0"/>
              <a:t> in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product</a:t>
            </a:r>
            <a:r>
              <a:rPr lang="nb-NO" dirty="0"/>
              <a:t> </a:t>
            </a:r>
            <a:r>
              <a:rPr lang="nb-NO" dirty="0" err="1"/>
              <a:t>primarily</a:t>
            </a:r>
            <a:r>
              <a:rPr lang="nb-NO" dirty="0"/>
              <a:t> for </a:t>
            </a:r>
            <a:r>
              <a:rPr lang="nb-NO" dirty="0" err="1"/>
              <a:t>historic</a:t>
            </a:r>
            <a:r>
              <a:rPr lang="nb-NO" dirty="0"/>
              <a:t> </a:t>
            </a:r>
            <a:r>
              <a:rPr lang="nb-NO" dirty="0" err="1"/>
              <a:t>reasons</a:t>
            </a:r>
            <a:r>
              <a:rPr lang="nb-NO"/>
              <a:t>.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750063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31AEB-A615-27D8-94E8-EF951F2D0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Missing GPS data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0C8563-E94A-095F-90B5-0249DBAC23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Sometimes, the GPS fails to deliver data</a:t>
            </a:r>
          </a:p>
          <a:p>
            <a:r>
              <a:rPr lang="en-US" dirty="0"/>
              <a:t>- How to recover the data anyway</a:t>
            </a:r>
          </a:p>
        </p:txBody>
      </p:sp>
    </p:spTree>
    <p:extLst>
      <p:ext uri="{BB962C8B-B14F-4D97-AF65-F5344CB8AC3E}">
        <p14:creationId xmlns:p14="http://schemas.microsoft.com/office/powerpoint/2010/main" val="28027268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33D49B3-530F-A158-C403-72E8BD483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to analyze data without GPS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CDAC7B1-70BE-3933-14B6-B7214417C9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options as of v3.11</a:t>
            </a:r>
          </a:p>
          <a:p>
            <a:pPr lvl="1"/>
            <a:r>
              <a:rPr lang="en-US" dirty="0"/>
              <a:t>Manual grouping and update the </a:t>
            </a:r>
            <a:r>
              <a:rPr lang="en-US" dirty="0" err="1"/>
              <a:t>TotalDistance</a:t>
            </a:r>
            <a:r>
              <a:rPr lang="en-US" dirty="0"/>
              <a:t> property</a:t>
            </a:r>
          </a:p>
          <a:p>
            <a:pPr lvl="1"/>
            <a:r>
              <a:rPr lang="en-US" dirty="0"/>
              <a:t>Add markers and set GPS position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5093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C4280-23E9-BFDA-4A76-E5D80BC60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Manual Positions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DC4A69-F738-38E3-C90A-811A5ED2D2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GPS data is missing – </a:t>
            </a:r>
            <a:br>
              <a:rPr lang="en-US" dirty="0"/>
            </a:br>
            <a:r>
              <a:rPr lang="en-US" dirty="0"/>
              <a:t>there is new menu</a:t>
            </a:r>
          </a:p>
          <a:p>
            <a:endParaRPr lang="en-US" dirty="0"/>
          </a:p>
          <a:p>
            <a:r>
              <a:rPr lang="en-US" dirty="0"/>
              <a:t>Pressing this menu will </a:t>
            </a:r>
            <a:br>
              <a:rPr lang="en-US" dirty="0"/>
            </a:br>
            <a:r>
              <a:rPr lang="en-US" dirty="0"/>
              <a:t>allow you to add </a:t>
            </a:r>
            <a:br>
              <a:rPr lang="en-US" dirty="0"/>
            </a:br>
            <a:r>
              <a:rPr lang="en-US" dirty="0"/>
              <a:t>positions for all </a:t>
            </a:r>
            <a:br>
              <a:rPr lang="en-US" dirty="0"/>
            </a:br>
            <a:r>
              <a:rPr lang="en-US" dirty="0"/>
              <a:t>markers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F3CCC0-AAA6-A26D-5D8E-6310D846B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6628" y="1687198"/>
            <a:ext cx="4445228" cy="14542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1C2B13-D727-330D-B7B2-4FB1AB8F9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2674" y="3730014"/>
            <a:ext cx="4781326" cy="307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6732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42AF9-F425-0FF7-47E7-1DA7ACDCD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Config change after adding pos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E73EC-FD7F-8E5F-5FF7-4AADD7CBA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After adding manual positions, the filter may need to be updated</a:t>
            </a:r>
          </a:p>
          <a:p>
            <a:r>
              <a:rPr lang="en-US" dirty="0"/>
              <a:t>A GPS based horizontal </a:t>
            </a:r>
            <a:br>
              <a:rPr lang="en-US" dirty="0"/>
            </a:br>
            <a:r>
              <a:rPr lang="en-US" dirty="0"/>
              <a:t>filter should be added: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NB: There is a bug in 3.11.2 – after adding manual positions, manual groups are added. </a:t>
            </a:r>
            <a:br>
              <a:rPr lang="en-US" dirty="0"/>
            </a:br>
            <a:r>
              <a:rPr lang="en-US" dirty="0"/>
              <a:t>This will be fixed.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8CAD10-C5B6-F5B0-2060-72891F03E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144" y="5485199"/>
            <a:ext cx="3154953" cy="13374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74F705-6559-3C6E-A654-FFB446C0C8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2924943"/>
            <a:ext cx="3312368" cy="160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9361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B6FC57-5F78-C028-6EAD-481517B969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A222C-CBCE-3F4E-DB4C-448439F5C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Manual grouping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DBB1DE-C738-F7DC-3D48-EDC9B3AEB7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This filter is designed to handle the scenario where the GPS data is missing</a:t>
            </a:r>
          </a:p>
        </p:txBody>
      </p:sp>
    </p:spTree>
    <p:extLst>
      <p:ext uri="{BB962C8B-B14F-4D97-AF65-F5344CB8AC3E}">
        <p14:creationId xmlns:p14="http://schemas.microsoft.com/office/powerpoint/2010/main" val="18879184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D24D9-A678-453C-813D-F72CAB8B8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Supported radar formats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6F8A0-9D1E-4DF1-B4C1-9D073C1C29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NogginPlus (.dt1)</a:t>
            </a:r>
          </a:p>
          <a:p>
            <a:r>
              <a:rPr lang="nb-NO" dirty="0"/>
              <a:t>Malå (.rd3)</a:t>
            </a:r>
          </a:p>
          <a:p>
            <a:r>
              <a:rPr lang="nb-NO" dirty="0"/>
              <a:t>ImpulsRadar (.iprb)</a:t>
            </a:r>
          </a:p>
          <a:p>
            <a:r>
              <a:rPr lang="nb-NO" dirty="0"/>
              <a:t>For all data formats, there exists more than one file. SIRDAS assumes that files that belong together have the same filename. Typically</a:t>
            </a:r>
          </a:p>
          <a:p>
            <a:pPr lvl="1"/>
            <a:r>
              <a:rPr lang="nb-NO" dirty="0"/>
              <a:t>A file with «markers» </a:t>
            </a:r>
          </a:p>
          <a:p>
            <a:pPr lvl="1"/>
            <a:r>
              <a:rPr lang="nb-NO" dirty="0"/>
              <a:t>GPS data</a:t>
            </a:r>
          </a:p>
          <a:p>
            <a:pPr lvl="1"/>
            <a:r>
              <a:rPr lang="nb-NO" dirty="0"/>
              <a:t>«metadata» - like radar serial number and settings</a:t>
            </a:r>
          </a:p>
        </p:txBody>
      </p:sp>
    </p:spTree>
    <p:extLst>
      <p:ext uri="{BB962C8B-B14F-4D97-AF65-F5344CB8AC3E}">
        <p14:creationId xmlns:p14="http://schemas.microsoft.com/office/powerpoint/2010/main" val="5338477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5661FFC-33A5-5CF1-E189-7490B994E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Manual Grouping filter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04F9180-8F33-BE3B-756C-C5BC13D968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After loading a file where GPS data is missing, right-click in order to get to the context menu:</a:t>
            </a:r>
            <a:br>
              <a:rPr lang="en-US" dirty="0"/>
            </a:b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6F2986-8242-189C-9BD2-F7699DD9B7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2780928"/>
            <a:ext cx="5276458" cy="373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8458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E8950-1B5E-8A7A-41D8-B91D1AAD7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Validate the total distance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9C2F79C-46B1-7EBB-1312-C931CCB4DD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3977" y="1935163"/>
            <a:ext cx="7056046" cy="4389437"/>
          </a:xfrm>
        </p:spPr>
      </p:pic>
    </p:spTree>
    <p:extLst>
      <p:ext uri="{BB962C8B-B14F-4D97-AF65-F5344CB8AC3E}">
        <p14:creationId xmlns:p14="http://schemas.microsoft.com/office/powerpoint/2010/main" val="39446566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B5544-5DA6-730D-96ED-1CF4651AB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Total distance can be changed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7202F2A-0AF2-2873-B262-F8A95A4E92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988156"/>
            <a:ext cx="8229600" cy="2283451"/>
          </a:xfrm>
        </p:spPr>
      </p:pic>
    </p:spTree>
    <p:extLst>
      <p:ext uri="{BB962C8B-B14F-4D97-AF65-F5344CB8AC3E}">
        <p14:creationId xmlns:p14="http://schemas.microsoft.com/office/powerpoint/2010/main" val="10184499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ADFED-9363-BD63-858B-DEB38C48D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Group all shots that were taken while not moving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38484FC-AE14-AD54-9405-D3E07AD464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5195" y="1935163"/>
            <a:ext cx="7973609" cy="4389437"/>
          </a:xfrm>
        </p:spPr>
      </p:pic>
    </p:spTree>
    <p:extLst>
      <p:ext uri="{BB962C8B-B14F-4D97-AF65-F5344CB8AC3E}">
        <p14:creationId xmlns:p14="http://schemas.microsoft.com/office/powerpoint/2010/main" val="28576542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D1096-5E6A-71B6-1BC7-879013940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Editing manual groups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B2C62C-25D6-7C80-BC5D-BDB6491F93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 is possible to modify manual groups</a:t>
            </a:r>
          </a:p>
          <a:p>
            <a:pPr lvl="1"/>
            <a:r>
              <a:rPr lang="en-US" dirty="0"/>
              <a:t>Click a group, then drag the “corners” of the group marker: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A1C781-50C4-85C3-22E6-ED666276A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3242359"/>
            <a:ext cx="1508063" cy="30822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1AFCDE-C8D9-A46D-5D49-504971D93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848" y="3242358"/>
            <a:ext cx="1394993" cy="308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5998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3D17F-7A22-08FB-035E-255ED833F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Delete a manual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CC409D-6030-249E-FBA0-83E40758BB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</a:t>
            </a:r>
            <a:r>
              <a:rPr lang="en-US" dirty="0" err="1"/>
              <a:t>ctrl-shift+right</a:t>
            </a:r>
            <a:r>
              <a:rPr lang="en-US" dirty="0"/>
              <a:t> click in order to delete a manual group: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38D239-D5CF-0AD2-91F1-E94BF0705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2420888"/>
            <a:ext cx="2156647" cy="40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6868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899F1-0208-0587-5595-D3E434019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Analysis must be re-executed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B66757-6F46-5D2D-95C1-D07E827E6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35480"/>
            <a:ext cx="4690864" cy="4389120"/>
          </a:xfrm>
        </p:spPr>
        <p:txBody>
          <a:bodyPr/>
          <a:lstStyle/>
          <a:p>
            <a:r>
              <a:rPr lang="en-US" dirty="0"/>
              <a:t>You need to re-execute analysis after changing manual groups</a:t>
            </a:r>
          </a:p>
          <a:p>
            <a:pPr lvl="1"/>
            <a:r>
              <a:rPr lang="en-US" dirty="0"/>
              <a:t>By default, this is done automatically</a:t>
            </a:r>
          </a:p>
          <a:p>
            <a:pPr lvl="1"/>
            <a:r>
              <a:rPr lang="en-US" dirty="0"/>
              <a:t>However – if your file is very large, you may want to disable auto-analyze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2A8652-051F-E1BA-7F8A-C075E55EB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088" y="1935480"/>
            <a:ext cx="3696020" cy="397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29098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76C18-0F78-9C50-C998-77D773460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Exclude shots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A25D66-CE90-04CE-26D5-62F71B1843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 has been “possible” to exclude shots in SIRDAS.</a:t>
            </a:r>
          </a:p>
          <a:p>
            <a:pPr lvl="1"/>
            <a:r>
              <a:rPr lang="en-US" dirty="0"/>
              <a:t>However – this has been buggy and the most frequent cause for fatal crashes.</a:t>
            </a:r>
          </a:p>
          <a:p>
            <a:r>
              <a:rPr lang="en-US" dirty="0"/>
              <a:t>In SIRDAS v3.11, the Exclude Shots feature was completely rewritten</a:t>
            </a:r>
          </a:p>
          <a:p>
            <a:pPr lvl="1"/>
            <a:r>
              <a:rPr lang="en-US" dirty="0"/>
              <a:t>As a consequence, “old” files using excludes will need update on load</a:t>
            </a:r>
          </a:p>
          <a:p>
            <a:r>
              <a:rPr lang="en-US" dirty="0"/>
              <a:t>The new exclude feature is more focused</a:t>
            </a:r>
          </a:p>
        </p:txBody>
      </p:sp>
    </p:spTree>
    <p:extLst>
      <p:ext uri="{BB962C8B-B14F-4D97-AF65-F5344CB8AC3E}">
        <p14:creationId xmlns:p14="http://schemas.microsoft.com/office/powerpoint/2010/main" val="141102606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1BE25-B2A2-6AB8-42BD-E3AF6A8BE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Exclude shots use cases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C8BEB1-60B4-AEF8-6F60-93D08465FB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35480"/>
            <a:ext cx="6131024" cy="4389120"/>
          </a:xfrm>
        </p:spPr>
        <p:txBody>
          <a:bodyPr/>
          <a:lstStyle/>
          <a:p>
            <a:r>
              <a:rPr lang="en-US" dirty="0"/>
              <a:t>The primary use case for excluding shots is the scenario where some obstacle forces you to take a detour that you want to exclude from the scan</a:t>
            </a:r>
          </a:p>
          <a:p>
            <a:r>
              <a:rPr lang="en-US" dirty="0"/>
              <a:t>This can now be done by right-clicking in the distance data while pressing ctrl key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F2BDE0-58A6-4D76-0BE3-8AAEE5DF26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285" y="609105"/>
            <a:ext cx="2476715" cy="57154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DC1264-43CA-914D-D2DD-83D2A9440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4395956"/>
            <a:ext cx="1800200" cy="230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42139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3C443-E61F-2F43-B270-7245D3445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Exclude shot filter is auto-added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E00EF4C-4509-7F2A-79C5-51E13231A2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2921" y="1935163"/>
            <a:ext cx="7458158" cy="4389437"/>
          </a:xfrm>
        </p:spPr>
      </p:pic>
    </p:spTree>
    <p:extLst>
      <p:ext uri="{BB962C8B-B14F-4D97-AF65-F5344CB8AC3E}">
        <p14:creationId xmlns:p14="http://schemas.microsoft.com/office/powerpoint/2010/main" val="31699835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Basic </a:t>
            </a:r>
            <a:r>
              <a:rPr lang="nb-NO" dirty="0" err="1"/>
              <a:t>Operation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b-NO" dirty="0"/>
              <a:t>NogginPlus file format</a:t>
            </a:r>
          </a:p>
          <a:p>
            <a:pPr lvl="1"/>
            <a:r>
              <a:rPr lang="nb-NO" dirty="0" err="1"/>
              <a:t>Each</a:t>
            </a:r>
            <a:r>
              <a:rPr lang="nb-NO" dirty="0"/>
              <a:t> </a:t>
            </a:r>
            <a:r>
              <a:rPr lang="nb-NO" dirty="0" err="1"/>
              <a:t>scan</a:t>
            </a:r>
            <a:r>
              <a:rPr lang="nb-NO" dirty="0"/>
              <a:t> </a:t>
            </a:r>
            <a:r>
              <a:rPr lang="nb-NO" dirty="0" err="1"/>
              <a:t>consists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3 files, </a:t>
            </a:r>
            <a:r>
              <a:rPr lang="nb-NO" dirty="0" err="1"/>
              <a:t>with</a:t>
            </a:r>
            <a:r>
              <a:rPr lang="nb-NO" dirty="0"/>
              <a:t> file types ‘.dt1’, ‘.</a:t>
            </a:r>
            <a:r>
              <a:rPr lang="nb-NO" dirty="0" err="1"/>
              <a:t>hd</a:t>
            </a:r>
            <a:r>
              <a:rPr lang="nb-NO" dirty="0"/>
              <a:t>’ and ‘.</a:t>
            </a:r>
            <a:r>
              <a:rPr lang="nb-NO" dirty="0" err="1"/>
              <a:t>gps</a:t>
            </a:r>
            <a:r>
              <a:rPr lang="nb-NO" dirty="0"/>
              <a:t>’. </a:t>
            </a:r>
            <a:r>
              <a:rPr lang="nb-NO" dirty="0" err="1"/>
              <a:t>These</a:t>
            </a:r>
            <a:r>
              <a:rPr lang="nb-NO" dirty="0"/>
              <a:t> </a:t>
            </a:r>
            <a:r>
              <a:rPr lang="nb-NO" dirty="0" err="1"/>
              <a:t>three</a:t>
            </a:r>
            <a:r>
              <a:rPr lang="nb-NO" dirty="0"/>
              <a:t> files must be in </a:t>
            </a:r>
            <a:r>
              <a:rPr lang="nb-NO" dirty="0" err="1"/>
              <a:t>the</a:t>
            </a:r>
            <a:r>
              <a:rPr lang="nb-NO" dirty="0"/>
              <a:t> same </a:t>
            </a:r>
            <a:r>
              <a:rPr lang="nb-NO" dirty="0" err="1"/>
              <a:t>directory</a:t>
            </a:r>
            <a:r>
              <a:rPr lang="nb-NO" dirty="0"/>
              <a:t> and have </a:t>
            </a:r>
            <a:r>
              <a:rPr lang="nb-NO" dirty="0" err="1"/>
              <a:t>the</a:t>
            </a:r>
            <a:r>
              <a:rPr lang="nb-NO" dirty="0"/>
              <a:t> same </a:t>
            </a:r>
            <a:r>
              <a:rPr lang="nb-NO" dirty="0" err="1"/>
              <a:t>filename</a:t>
            </a:r>
            <a:r>
              <a:rPr lang="nb-NO" dirty="0"/>
              <a:t>:</a:t>
            </a:r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lvl="1"/>
            <a:r>
              <a:rPr lang="nb-NO" dirty="0" err="1"/>
              <a:t>When</a:t>
            </a:r>
            <a:r>
              <a:rPr lang="nb-NO" dirty="0"/>
              <a:t> a .dt1 file is </a:t>
            </a:r>
            <a:r>
              <a:rPr lang="nb-NO" dirty="0" err="1"/>
              <a:t>selected</a:t>
            </a:r>
            <a:r>
              <a:rPr lang="nb-NO" dirty="0"/>
              <a:t> for </a:t>
            </a:r>
            <a:r>
              <a:rPr lang="nb-NO" dirty="0" err="1"/>
              <a:t>analysis</a:t>
            </a:r>
            <a:r>
              <a:rPr lang="nb-NO" dirty="0"/>
              <a:t>, </a:t>
            </a:r>
            <a:r>
              <a:rPr lang="nb-NO" dirty="0" err="1"/>
              <a:t>SIRDAS.Net</a:t>
            </a:r>
            <a:r>
              <a:rPr lang="nb-NO" dirty="0"/>
              <a:t> </a:t>
            </a:r>
            <a:r>
              <a:rPr lang="nb-NO" dirty="0" err="1"/>
              <a:t>immediately</a:t>
            </a:r>
            <a:r>
              <a:rPr lang="nb-NO" dirty="0"/>
              <a:t> starts </a:t>
            </a:r>
            <a:r>
              <a:rPr lang="nb-NO" dirty="0" err="1"/>
              <a:t>processing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file data.</a:t>
            </a:r>
          </a:p>
          <a:p>
            <a:pPr lvl="1"/>
            <a:r>
              <a:rPr lang="nb-NO" dirty="0"/>
              <a:t>If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NogginPlus</a:t>
            </a:r>
            <a:r>
              <a:rPr lang="nb-NO" dirty="0"/>
              <a:t> file </a:t>
            </a:r>
            <a:r>
              <a:rPr lang="nb-NO" dirty="0" err="1"/>
              <a:t>contains</a:t>
            </a:r>
            <a:r>
              <a:rPr lang="nb-NO" dirty="0"/>
              <a:t> </a:t>
            </a:r>
            <a:r>
              <a:rPr lang="nb-NO" dirty="0" err="1"/>
              <a:t>reference</a:t>
            </a:r>
            <a:r>
              <a:rPr lang="nb-NO" dirty="0"/>
              <a:t> points (</a:t>
            </a:r>
            <a:r>
              <a:rPr lang="nb-NO" dirty="0" err="1"/>
              <a:t>Fiducial</a:t>
            </a:r>
            <a:r>
              <a:rPr lang="nb-NO" dirty="0"/>
              <a:t> Markers in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NogginPlus</a:t>
            </a:r>
            <a:r>
              <a:rPr lang="nb-NO" dirty="0"/>
              <a:t> manual). </a:t>
            </a:r>
            <a:br>
              <a:rPr lang="nb-NO" dirty="0"/>
            </a:br>
            <a:r>
              <a:rPr lang="nb-NO" dirty="0" err="1"/>
              <a:t>SIRDAS.Net</a:t>
            </a:r>
            <a:r>
              <a:rPr lang="nb-NO" dirty="0"/>
              <a:t> </a:t>
            </a:r>
            <a:r>
              <a:rPr lang="nb-NO" dirty="0" err="1"/>
              <a:t>assumes</a:t>
            </a:r>
            <a:r>
              <a:rPr lang="nb-NO" dirty="0"/>
              <a:t> </a:t>
            </a:r>
            <a:r>
              <a:rPr lang="nb-NO" dirty="0" err="1"/>
              <a:t>that</a:t>
            </a:r>
            <a:r>
              <a:rPr lang="nb-NO" dirty="0"/>
              <a:t> a </a:t>
            </a:r>
            <a:r>
              <a:rPr lang="nb-NO" dirty="0" err="1"/>
              <a:t>NogginPlus</a:t>
            </a:r>
            <a:r>
              <a:rPr lang="nb-NO" dirty="0"/>
              <a:t> </a:t>
            </a:r>
            <a:r>
              <a:rPr lang="nb-NO" dirty="0" err="1"/>
              <a:t>Fiducial</a:t>
            </a:r>
            <a:r>
              <a:rPr lang="nb-NO" dirty="0"/>
              <a:t> Marker is a manual </a:t>
            </a:r>
            <a:r>
              <a:rPr lang="nb-NO" dirty="0" err="1"/>
              <a:t>depth</a:t>
            </a:r>
            <a:r>
              <a:rPr lang="nb-NO" dirty="0"/>
              <a:t> </a:t>
            </a:r>
            <a:r>
              <a:rPr lang="nb-NO" dirty="0" err="1"/>
              <a:t>measurement</a:t>
            </a:r>
            <a:r>
              <a:rPr lang="nb-NO" dirty="0"/>
              <a:t>, and </a:t>
            </a:r>
            <a:r>
              <a:rPr lang="nb-NO" dirty="0" err="1"/>
              <a:t>allows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user</a:t>
            </a:r>
            <a:r>
              <a:rPr lang="nb-NO" dirty="0"/>
              <a:t> to </a:t>
            </a:r>
            <a:r>
              <a:rPr lang="nb-NO" dirty="0" err="1"/>
              <a:t>enter</a:t>
            </a:r>
            <a:r>
              <a:rPr lang="nb-NO" dirty="0"/>
              <a:t> </a:t>
            </a:r>
            <a:r>
              <a:rPr lang="nb-NO" dirty="0" err="1"/>
              <a:t>this</a:t>
            </a:r>
            <a:r>
              <a:rPr lang="nb-NO" dirty="0"/>
              <a:t> </a:t>
            </a:r>
            <a:r>
              <a:rPr lang="nb-NO" dirty="0" err="1"/>
              <a:t>information</a:t>
            </a:r>
            <a:r>
              <a:rPr lang="nb-NO" dirty="0"/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716" y="3021773"/>
            <a:ext cx="5857875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756587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ADE9A-7847-8A38-A471-61E01B1FE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Exclude section can be modified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9E57A5-2069-EB67-284E-BF43C8ADAF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35480"/>
            <a:ext cx="6707088" cy="4389120"/>
          </a:xfrm>
        </p:spPr>
        <p:txBody>
          <a:bodyPr/>
          <a:lstStyle/>
          <a:p>
            <a:r>
              <a:rPr lang="en-US" dirty="0"/>
              <a:t>Click the exclude group and drag the corners</a:t>
            </a:r>
          </a:p>
          <a:p>
            <a:r>
              <a:rPr lang="en-US" dirty="0"/>
              <a:t>Perform adjustments in the “Shot#” chart</a:t>
            </a:r>
          </a:p>
          <a:p>
            <a:r>
              <a:rPr lang="en-US" dirty="0"/>
              <a:t>Exclude groups can be dragged and deleted the same way manual groups can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797E35-56E7-3FE6-CA32-78A43D762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2320" y="1772816"/>
            <a:ext cx="1588908" cy="408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84917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Options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Display </a:t>
            </a:r>
            <a:r>
              <a:rPr lang="nb-NO" dirty="0" err="1"/>
              <a:t>options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0609118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Options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Zoom Y-axis: </a:t>
            </a:r>
            <a:r>
              <a:rPr lang="nb-NO" dirty="0" err="1"/>
              <a:t>Check</a:t>
            </a:r>
            <a:r>
              <a:rPr lang="nb-NO" dirty="0"/>
              <a:t> </a:t>
            </a:r>
            <a:r>
              <a:rPr lang="nb-NO" dirty="0" err="1"/>
              <a:t>this</a:t>
            </a:r>
            <a:r>
              <a:rPr lang="nb-NO" dirty="0"/>
              <a:t> in order to zoom on </a:t>
            </a:r>
            <a:r>
              <a:rPr lang="nb-NO" dirty="0" err="1"/>
              <a:t>the</a:t>
            </a:r>
            <a:r>
              <a:rPr lang="nb-NO" dirty="0"/>
              <a:t> Y axis</a:t>
            </a:r>
          </a:p>
          <a:p>
            <a:r>
              <a:rPr lang="nb-NO" dirty="0"/>
              <a:t>Show </a:t>
            </a:r>
            <a:r>
              <a:rPr lang="nb-NO" dirty="0" err="1"/>
              <a:t>Raw</a:t>
            </a:r>
            <a:r>
              <a:rPr lang="nb-NO" dirty="0"/>
              <a:t> Data: Show </a:t>
            </a:r>
            <a:r>
              <a:rPr lang="nb-NO" dirty="0" err="1"/>
              <a:t>the</a:t>
            </a:r>
            <a:r>
              <a:rPr lang="nb-NO" dirty="0"/>
              <a:t> data </a:t>
            </a:r>
            <a:r>
              <a:rPr lang="nb-NO" dirty="0" err="1"/>
              <a:t>without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horizontal</a:t>
            </a:r>
            <a:r>
              <a:rPr lang="nb-NO" dirty="0"/>
              <a:t> </a:t>
            </a:r>
            <a:r>
              <a:rPr lang="nb-NO" dirty="0" err="1"/>
              <a:t>positionfilter</a:t>
            </a:r>
            <a:r>
              <a:rPr lang="nb-NO" dirty="0"/>
              <a:t> applied</a:t>
            </a:r>
          </a:p>
          <a:p>
            <a:r>
              <a:rPr lang="nb-NO" dirty="0" err="1"/>
              <a:t>Absolute</a:t>
            </a:r>
            <a:r>
              <a:rPr lang="nb-NO" dirty="0"/>
              <a:t> sample </a:t>
            </a:r>
            <a:r>
              <a:rPr lang="nb-NO" dirty="0" err="1"/>
              <a:t>coloring</a:t>
            </a:r>
            <a:r>
              <a:rPr lang="nb-NO" dirty="0"/>
              <a:t>:</a:t>
            </a:r>
            <a:br>
              <a:rPr lang="nb-NO" dirty="0"/>
            </a:br>
            <a:r>
              <a:rPr lang="nb-NO" dirty="0" err="1"/>
              <a:t>When</a:t>
            </a:r>
            <a:r>
              <a:rPr lang="nb-NO" dirty="0"/>
              <a:t> </a:t>
            </a:r>
            <a:r>
              <a:rPr lang="nb-NO" dirty="0" err="1"/>
              <a:t>selected</a:t>
            </a:r>
            <a:r>
              <a:rPr lang="nb-NO" dirty="0"/>
              <a:t>,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color</a:t>
            </a:r>
            <a:r>
              <a:rPr lang="nb-NO" dirty="0"/>
              <a:t> showing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echo</a:t>
            </a:r>
            <a:r>
              <a:rPr lang="nb-NO" dirty="0"/>
              <a:t> </a:t>
            </a:r>
            <a:r>
              <a:rPr lang="nb-NO" dirty="0" err="1"/>
              <a:t>strength</a:t>
            </a:r>
            <a:r>
              <a:rPr lang="nb-NO" dirty="0"/>
              <a:t> is </a:t>
            </a:r>
            <a:r>
              <a:rPr lang="nb-NO" dirty="0" err="1"/>
              <a:t>scaled</a:t>
            </a:r>
            <a:r>
              <a:rPr lang="nb-NO" dirty="0"/>
              <a:t> </a:t>
            </a:r>
            <a:r>
              <a:rPr lang="nb-NO" dirty="0" err="1"/>
              <a:t>globally</a:t>
            </a:r>
            <a:r>
              <a:rPr lang="nb-NO" dirty="0"/>
              <a:t> – </a:t>
            </a:r>
            <a:r>
              <a:rPr lang="nb-NO" dirty="0" err="1"/>
              <a:t>default</a:t>
            </a:r>
            <a:r>
              <a:rPr lang="nb-NO" dirty="0"/>
              <a:t> </a:t>
            </a:r>
            <a:r>
              <a:rPr lang="nb-NO" dirty="0" err="1"/>
              <a:t>value</a:t>
            </a:r>
            <a:r>
              <a:rPr lang="nb-NO" dirty="0"/>
              <a:t> is </a:t>
            </a:r>
            <a:r>
              <a:rPr lang="nb-NO" dirty="0" err="1"/>
              <a:t>that</a:t>
            </a:r>
            <a:r>
              <a:rPr lang="nb-NO" dirty="0"/>
              <a:t> </a:t>
            </a:r>
            <a:r>
              <a:rPr lang="nb-NO" dirty="0" err="1"/>
              <a:t>each</a:t>
            </a:r>
            <a:r>
              <a:rPr lang="nb-NO" dirty="0"/>
              <a:t> </a:t>
            </a:r>
            <a:r>
              <a:rPr lang="nb-NO" dirty="0" err="1"/>
              <a:t>shot</a:t>
            </a:r>
            <a:r>
              <a:rPr lang="nb-NO" dirty="0"/>
              <a:t> is </a:t>
            </a:r>
            <a:r>
              <a:rPr lang="nb-NO" dirty="0" err="1"/>
              <a:t>scaled</a:t>
            </a:r>
            <a:r>
              <a:rPr lang="nb-NO" dirty="0"/>
              <a:t> to </a:t>
            </a:r>
            <a:r>
              <a:rPr lang="nb-NO" dirty="0" err="1"/>
              <a:t>maximize</a:t>
            </a:r>
            <a:r>
              <a:rPr lang="nb-NO" dirty="0"/>
              <a:t> </a:t>
            </a:r>
            <a:r>
              <a:rPr lang="nb-NO" dirty="0" err="1"/>
              <a:t>visibility</a:t>
            </a:r>
            <a:r>
              <a:rPr lang="nb-NO" dirty="0"/>
              <a:t>.</a:t>
            </a:r>
            <a:br>
              <a:rPr lang="nb-NO" dirty="0"/>
            </a:br>
            <a:r>
              <a:rPr lang="nb-NO" dirty="0"/>
              <a:t>The relative sample </a:t>
            </a:r>
            <a:r>
              <a:rPr lang="nb-NO" dirty="0" err="1"/>
              <a:t>coloring</a:t>
            </a:r>
            <a:r>
              <a:rPr lang="nb-NO" dirty="0"/>
              <a:t> makes </a:t>
            </a:r>
            <a:r>
              <a:rPr lang="nb-NO" dirty="0" err="1"/>
              <a:t>weak</a:t>
            </a:r>
            <a:r>
              <a:rPr lang="nb-NO" dirty="0"/>
              <a:t> signals </a:t>
            </a:r>
            <a:r>
              <a:rPr lang="nb-NO" dirty="0" err="1"/>
              <a:t>look</a:t>
            </a:r>
            <a:r>
              <a:rPr lang="nb-NO" dirty="0"/>
              <a:t> </a:t>
            </a:r>
            <a:r>
              <a:rPr lang="nb-NO" dirty="0" err="1"/>
              <a:t>strong</a:t>
            </a:r>
            <a:r>
              <a:rPr lang="nb-NO" dirty="0"/>
              <a:t> – </a:t>
            </a:r>
            <a:r>
              <a:rPr lang="nb-NO" dirty="0" err="1"/>
              <a:t>use</a:t>
            </a:r>
            <a:r>
              <a:rPr lang="nb-NO" dirty="0"/>
              <a:t> </a:t>
            </a:r>
            <a:r>
              <a:rPr lang="nb-NO" dirty="0" err="1"/>
              <a:t>absolute</a:t>
            </a:r>
            <a:r>
              <a:rPr lang="nb-NO" dirty="0"/>
              <a:t> </a:t>
            </a:r>
            <a:r>
              <a:rPr lang="nb-NO" dirty="0" err="1"/>
              <a:t>coloring</a:t>
            </a:r>
            <a:r>
              <a:rPr lang="nb-NO" dirty="0"/>
              <a:t> </a:t>
            </a:r>
            <a:r>
              <a:rPr lang="nb-NO" dirty="0" err="1"/>
              <a:t>when</a:t>
            </a:r>
            <a:r>
              <a:rPr lang="nb-NO" dirty="0"/>
              <a:t> </a:t>
            </a:r>
            <a:r>
              <a:rPr lang="nb-NO" dirty="0" err="1"/>
              <a:t>you</a:t>
            </a:r>
            <a:r>
              <a:rPr lang="nb-NO" dirty="0"/>
              <a:t> </a:t>
            </a:r>
            <a:r>
              <a:rPr lang="nb-NO" dirty="0" err="1"/>
              <a:t>suspect</a:t>
            </a:r>
            <a:r>
              <a:rPr lang="nb-NO" dirty="0"/>
              <a:t> </a:t>
            </a:r>
            <a:r>
              <a:rPr lang="nb-NO" dirty="0" err="1"/>
              <a:t>this</a:t>
            </a:r>
            <a:r>
              <a:rPr lang="nb-NO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80526001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Plot </a:t>
            </a:r>
            <a:r>
              <a:rPr lang="nb-NO" dirty="0" err="1"/>
              <a:t>navigation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b-NO" dirty="0"/>
              <a:t>Mouse </a:t>
            </a:r>
            <a:r>
              <a:rPr lang="nb-NO" dirty="0" err="1"/>
              <a:t>wheel</a:t>
            </a:r>
            <a:r>
              <a:rPr lang="nb-NO" dirty="0"/>
              <a:t> is </a:t>
            </a:r>
            <a:r>
              <a:rPr lang="nb-NO" dirty="0" err="1"/>
              <a:t>supported</a:t>
            </a:r>
            <a:endParaRPr lang="nb-NO" dirty="0"/>
          </a:p>
          <a:p>
            <a:pPr lvl="1"/>
            <a:r>
              <a:rPr lang="nb-NO" dirty="0" err="1"/>
              <a:t>Ctrl+wheel</a:t>
            </a:r>
            <a:r>
              <a:rPr lang="nb-NO" dirty="0"/>
              <a:t> zooms in and </a:t>
            </a:r>
            <a:r>
              <a:rPr lang="nb-NO" dirty="0" err="1"/>
              <a:t>out</a:t>
            </a:r>
            <a:endParaRPr lang="nb-NO" dirty="0"/>
          </a:p>
          <a:p>
            <a:pPr lvl="1"/>
            <a:r>
              <a:rPr lang="nb-NO" dirty="0"/>
              <a:t>Wheel pans </a:t>
            </a:r>
            <a:r>
              <a:rPr lang="nb-NO" dirty="0" err="1"/>
              <a:t>left</a:t>
            </a:r>
            <a:r>
              <a:rPr lang="nb-NO" dirty="0"/>
              <a:t> and right (</a:t>
            </a:r>
            <a:r>
              <a:rPr lang="nb-NO" dirty="0" err="1"/>
              <a:t>After</a:t>
            </a:r>
            <a:r>
              <a:rPr lang="nb-NO" dirty="0"/>
              <a:t> </a:t>
            </a:r>
            <a:r>
              <a:rPr lang="nb-NO" dirty="0" err="1"/>
              <a:t>you</a:t>
            </a:r>
            <a:r>
              <a:rPr lang="nb-NO" dirty="0"/>
              <a:t> have </a:t>
            </a:r>
            <a:r>
              <a:rPr lang="nb-NO" dirty="0" err="1"/>
              <a:t>zoomed</a:t>
            </a:r>
            <a:r>
              <a:rPr lang="nb-NO" dirty="0"/>
              <a:t>)</a:t>
            </a:r>
          </a:p>
          <a:p>
            <a:r>
              <a:rPr lang="nb-NO" dirty="0"/>
              <a:t> Zoom </a:t>
            </a:r>
            <a:r>
              <a:rPr lang="nb-NO" dirty="0" err="1"/>
              <a:t>out</a:t>
            </a:r>
            <a:endParaRPr lang="nb-NO" dirty="0"/>
          </a:p>
          <a:p>
            <a:pPr lvl="1"/>
            <a:r>
              <a:rPr lang="nb-NO" dirty="0"/>
              <a:t>By </a:t>
            </a:r>
            <a:r>
              <a:rPr lang="nb-NO" dirty="0" err="1"/>
              <a:t>using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mouse</a:t>
            </a:r>
            <a:r>
              <a:rPr lang="nb-NO" dirty="0"/>
              <a:t> </a:t>
            </a:r>
            <a:r>
              <a:rPr lang="nb-NO" dirty="0" err="1"/>
              <a:t>wheel</a:t>
            </a:r>
            <a:endParaRPr lang="nb-NO" dirty="0"/>
          </a:p>
          <a:p>
            <a:pPr lvl="1"/>
            <a:r>
              <a:rPr lang="nb-NO" dirty="0"/>
              <a:t>By pressing </a:t>
            </a:r>
            <a:r>
              <a:rPr lang="nb-NO" dirty="0" err="1"/>
              <a:t>the</a:t>
            </a:r>
            <a:r>
              <a:rPr lang="nb-NO" dirty="0"/>
              <a:t> zoom </a:t>
            </a:r>
            <a:r>
              <a:rPr lang="nb-NO" dirty="0" err="1"/>
              <a:t>out</a:t>
            </a:r>
            <a:r>
              <a:rPr lang="nb-NO" dirty="0"/>
              <a:t> </a:t>
            </a:r>
            <a:r>
              <a:rPr lang="nb-NO" dirty="0" err="1"/>
              <a:t>button</a:t>
            </a:r>
            <a:r>
              <a:rPr lang="nb-NO" dirty="0"/>
              <a:t>:</a:t>
            </a:r>
          </a:p>
          <a:p>
            <a:r>
              <a:rPr lang="nb-NO" dirty="0"/>
              <a:t>Zoom in</a:t>
            </a:r>
          </a:p>
          <a:p>
            <a:pPr lvl="1"/>
            <a:r>
              <a:rPr lang="nb-NO" dirty="0"/>
              <a:t>By </a:t>
            </a:r>
            <a:r>
              <a:rPr lang="nb-NO" dirty="0" err="1"/>
              <a:t>selecting</a:t>
            </a:r>
            <a:r>
              <a:rPr lang="nb-NO" dirty="0"/>
              <a:t> a range</a:t>
            </a:r>
          </a:p>
          <a:p>
            <a:r>
              <a:rPr lang="nb-NO" dirty="0"/>
              <a:t>Pan</a:t>
            </a:r>
          </a:p>
          <a:p>
            <a:pPr lvl="1"/>
            <a:r>
              <a:rPr lang="nb-NO" dirty="0"/>
              <a:t>By </a:t>
            </a:r>
            <a:r>
              <a:rPr lang="nb-NO" dirty="0" err="1"/>
              <a:t>mouse</a:t>
            </a:r>
            <a:r>
              <a:rPr lang="nb-NO" dirty="0"/>
              <a:t> or </a:t>
            </a:r>
            <a:r>
              <a:rPr lang="nb-NO" dirty="0" err="1"/>
              <a:t>keyboard</a:t>
            </a:r>
            <a:r>
              <a:rPr lang="nb-NO" dirty="0"/>
              <a:t>. </a:t>
            </a:r>
          </a:p>
          <a:p>
            <a:pPr lvl="1"/>
            <a:r>
              <a:rPr lang="nb-NO" dirty="0" err="1"/>
              <a:t>Ctrl-arrow</a:t>
            </a:r>
            <a:r>
              <a:rPr lang="nb-NO" dirty="0"/>
              <a:t> </a:t>
            </a:r>
            <a:r>
              <a:rPr lang="nb-NO" dirty="0" err="1"/>
              <a:t>moves</a:t>
            </a:r>
            <a:r>
              <a:rPr lang="nb-NO" dirty="0"/>
              <a:t> to start or end</a:t>
            </a:r>
          </a:p>
          <a:p>
            <a:pPr lvl="1"/>
            <a:endParaRPr lang="nb-NO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140968"/>
            <a:ext cx="3619078" cy="1692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66345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Plot </a:t>
            </a:r>
            <a:r>
              <a:rPr lang="nb-NO" dirty="0" err="1"/>
              <a:t>navigation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b-NO" dirty="0"/>
              <a:t>Mouse </a:t>
            </a:r>
            <a:r>
              <a:rPr lang="nb-NO" dirty="0" err="1"/>
              <a:t>wheel</a:t>
            </a:r>
            <a:r>
              <a:rPr lang="nb-NO" dirty="0"/>
              <a:t> is </a:t>
            </a:r>
            <a:r>
              <a:rPr lang="nb-NO" dirty="0" err="1"/>
              <a:t>supported</a:t>
            </a:r>
            <a:endParaRPr lang="nb-NO" dirty="0"/>
          </a:p>
          <a:p>
            <a:pPr lvl="1"/>
            <a:r>
              <a:rPr lang="nb-NO" dirty="0"/>
              <a:t>Rolling the wheel zooms in and out</a:t>
            </a:r>
          </a:p>
          <a:p>
            <a:pPr lvl="1"/>
            <a:r>
              <a:rPr lang="nb-NO" dirty="0"/>
              <a:t>Wheel pans </a:t>
            </a:r>
            <a:r>
              <a:rPr lang="nb-NO" dirty="0" err="1"/>
              <a:t>left</a:t>
            </a:r>
            <a:r>
              <a:rPr lang="nb-NO" dirty="0"/>
              <a:t> and right (</a:t>
            </a:r>
            <a:r>
              <a:rPr lang="nb-NO" dirty="0" err="1"/>
              <a:t>After</a:t>
            </a:r>
            <a:r>
              <a:rPr lang="nb-NO" dirty="0"/>
              <a:t> </a:t>
            </a:r>
            <a:r>
              <a:rPr lang="nb-NO" dirty="0" err="1"/>
              <a:t>you</a:t>
            </a:r>
            <a:r>
              <a:rPr lang="nb-NO" dirty="0"/>
              <a:t> have </a:t>
            </a:r>
            <a:r>
              <a:rPr lang="nb-NO" dirty="0" err="1"/>
              <a:t>zoomed</a:t>
            </a:r>
            <a:r>
              <a:rPr lang="nb-NO" dirty="0"/>
              <a:t>)</a:t>
            </a:r>
          </a:p>
          <a:p>
            <a:r>
              <a:rPr lang="nb-NO" dirty="0"/>
              <a:t> Zoom </a:t>
            </a:r>
            <a:r>
              <a:rPr lang="nb-NO" dirty="0" err="1"/>
              <a:t>out</a:t>
            </a:r>
            <a:endParaRPr lang="nb-NO" dirty="0"/>
          </a:p>
          <a:p>
            <a:pPr lvl="1"/>
            <a:r>
              <a:rPr lang="nb-NO" dirty="0"/>
              <a:t>Press ESC key</a:t>
            </a:r>
          </a:p>
          <a:p>
            <a:pPr lvl="1"/>
            <a:r>
              <a:rPr lang="nb-NO" dirty="0"/>
              <a:t>By </a:t>
            </a:r>
            <a:r>
              <a:rPr lang="nb-NO" dirty="0" err="1"/>
              <a:t>using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mouse</a:t>
            </a:r>
            <a:r>
              <a:rPr lang="nb-NO" dirty="0"/>
              <a:t> </a:t>
            </a:r>
            <a:r>
              <a:rPr lang="nb-NO" dirty="0" err="1"/>
              <a:t>wheel</a:t>
            </a:r>
            <a:endParaRPr lang="nb-NO" dirty="0"/>
          </a:p>
          <a:p>
            <a:pPr lvl="1"/>
            <a:r>
              <a:rPr lang="nb-NO" dirty="0"/>
              <a:t>By double clicking right mouse button</a:t>
            </a:r>
          </a:p>
          <a:p>
            <a:r>
              <a:rPr lang="nb-NO" dirty="0"/>
              <a:t>Zoom in</a:t>
            </a:r>
          </a:p>
          <a:p>
            <a:pPr lvl="1"/>
            <a:r>
              <a:rPr lang="nb-NO" dirty="0"/>
              <a:t>By </a:t>
            </a:r>
            <a:r>
              <a:rPr lang="nb-NO" dirty="0" err="1"/>
              <a:t>selecting</a:t>
            </a:r>
            <a:r>
              <a:rPr lang="nb-NO" dirty="0"/>
              <a:t> a range</a:t>
            </a:r>
          </a:p>
          <a:p>
            <a:r>
              <a:rPr lang="nb-NO" dirty="0"/>
              <a:t>Pan</a:t>
            </a:r>
          </a:p>
          <a:p>
            <a:pPr lvl="1"/>
            <a:r>
              <a:rPr lang="nb-NO" dirty="0"/>
              <a:t>By </a:t>
            </a:r>
            <a:r>
              <a:rPr lang="nb-NO" dirty="0" err="1"/>
              <a:t>mouse</a:t>
            </a:r>
            <a:r>
              <a:rPr lang="nb-NO" dirty="0"/>
              <a:t> or </a:t>
            </a:r>
            <a:r>
              <a:rPr lang="nb-NO" dirty="0" err="1"/>
              <a:t>keyboard</a:t>
            </a:r>
            <a:r>
              <a:rPr lang="nb-NO" dirty="0"/>
              <a:t>. </a:t>
            </a:r>
          </a:p>
          <a:p>
            <a:pPr lvl="1"/>
            <a:r>
              <a:rPr lang="nb-NO" dirty="0" err="1"/>
              <a:t>Ctrl-arrow</a:t>
            </a:r>
            <a:r>
              <a:rPr lang="nb-NO" dirty="0"/>
              <a:t> </a:t>
            </a:r>
            <a:r>
              <a:rPr lang="nb-NO" dirty="0" err="1"/>
              <a:t>moves</a:t>
            </a:r>
            <a:r>
              <a:rPr lang="nb-NO" dirty="0"/>
              <a:t> to start or end</a:t>
            </a:r>
          </a:p>
          <a:p>
            <a:pPr lvl="1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010011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Depth References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Used to </a:t>
            </a:r>
            <a:r>
              <a:rPr lang="nb-NO" dirty="0" err="1"/>
              <a:t>calibrate</a:t>
            </a:r>
            <a:r>
              <a:rPr lang="nb-NO" dirty="0"/>
              <a:t> </a:t>
            </a:r>
            <a:r>
              <a:rPr lang="nb-NO" dirty="0" err="1"/>
              <a:t>wave</a:t>
            </a:r>
            <a:r>
              <a:rPr lang="nb-NO" dirty="0"/>
              <a:t> </a:t>
            </a:r>
            <a:r>
              <a:rPr lang="nb-NO" dirty="0" err="1"/>
              <a:t>propagation</a:t>
            </a:r>
            <a:r>
              <a:rPr lang="nb-NO" dirty="0"/>
              <a:t> </a:t>
            </a:r>
            <a:r>
              <a:rPr lang="nb-NO" dirty="0" err="1"/>
              <a:t>velocity</a:t>
            </a:r>
            <a:r>
              <a:rPr lang="nb-NO" dirty="0"/>
              <a:t>, and to </a:t>
            </a:r>
            <a:r>
              <a:rPr lang="nb-NO" dirty="0" err="1"/>
              <a:t>to</a:t>
            </a:r>
            <a:r>
              <a:rPr lang="nb-NO" dirty="0"/>
              <a:t> </a:t>
            </a:r>
            <a:r>
              <a:rPr lang="nb-NO" dirty="0" err="1"/>
              <a:t>adjust</a:t>
            </a:r>
            <a:r>
              <a:rPr lang="nb-NO" dirty="0"/>
              <a:t> for equipment-</a:t>
            </a:r>
            <a:r>
              <a:rPr lang="nb-NO" dirty="0" err="1"/>
              <a:t>specific</a:t>
            </a:r>
            <a:r>
              <a:rPr lang="nb-NO" dirty="0"/>
              <a:t> </a:t>
            </a:r>
            <a:r>
              <a:rPr lang="nb-NO" dirty="0" err="1"/>
              <a:t>depth</a:t>
            </a:r>
            <a:r>
              <a:rPr lang="nb-NO" dirty="0"/>
              <a:t> offset</a:t>
            </a:r>
          </a:p>
        </p:txBody>
      </p:sp>
    </p:spTree>
    <p:extLst>
      <p:ext uri="{BB962C8B-B14F-4D97-AF65-F5344CB8AC3E}">
        <p14:creationId xmlns:p14="http://schemas.microsoft.com/office/powerpoint/2010/main" val="8303232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Purpose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nb-NO" dirty="0"/>
              <a:t>Used to </a:t>
            </a:r>
            <a:r>
              <a:rPr lang="nb-NO" dirty="0" err="1"/>
              <a:t>calibrate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conversion</a:t>
            </a:r>
            <a:r>
              <a:rPr lang="nb-NO" dirty="0"/>
              <a:t> </a:t>
            </a:r>
            <a:r>
              <a:rPr lang="nb-NO" dirty="0" err="1"/>
              <a:t>between</a:t>
            </a:r>
            <a:r>
              <a:rPr lang="nb-NO" dirty="0"/>
              <a:t> sample </a:t>
            </a:r>
            <a:r>
              <a:rPr lang="nb-NO" dirty="0" err="1"/>
              <a:t>index</a:t>
            </a:r>
            <a:r>
              <a:rPr lang="nb-NO" dirty="0"/>
              <a:t> and </a:t>
            </a:r>
            <a:r>
              <a:rPr lang="nb-NO" dirty="0" err="1"/>
              <a:t>depth</a:t>
            </a:r>
            <a:r>
              <a:rPr lang="nb-NO" dirty="0"/>
              <a:t>.</a:t>
            </a:r>
          </a:p>
          <a:p>
            <a:pPr lvl="1"/>
            <a:r>
              <a:rPr lang="nb-NO" dirty="0" err="1"/>
              <a:t>Average</a:t>
            </a:r>
            <a:r>
              <a:rPr lang="nb-NO" dirty="0"/>
              <a:t> </a:t>
            </a:r>
            <a:r>
              <a:rPr lang="nb-NO" dirty="0" err="1"/>
              <a:t>wave</a:t>
            </a:r>
            <a:r>
              <a:rPr lang="nb-NO" dirty="0"/>
              <a:t> </a:t>
            </a:r>
            <a:r>
              <a:rPr lang="nb-NO" dirty="0" err="1"/>
              <a:t>velocity</a:t>
            </a:r>
            <a:r>
              <a:rPr lang="nb-NO" dirty="0"/>
              <a:t> </a:t>
            </a:r>
            <a:r>
              <a:rPr lang="nb-NO" dirty="0" err="1"/>
              <a:t>defaults</a:t>
            </a:r>
            <a:r>
              <a:rPr lang="nb-NO" dirty="0"/>
              <a:t> to 0.2m/</a:t>
            </a:r>
            <a:r>
              <a:rPr lang="nb-NO" dirty="0" err="1"/>
              <a:t>ns</a:t>
            </a:r>
            <a:endParaRPr lang="nb-NO" dirty="0"/>
          </a:p>
          <a:p>
            <a:pPr lvl="1"/>
            <a:r>
              <a:rPr lang="nb-NO" dirty="0"/>
              <a:t>The radar signal is </a:t>
            </a:r>
            <a:r>
              <a:rPr lang="nb-NO" dirty="0" err="1"/>
              <a:t>sampled</a:t>
            </a:r>
            <a:r>
              <a:rPr lang="nb-NO" dirty="0"/>
              <a:t> at a </a:t>
            </a:r>
            <a:r>
              <a:rPr lang="nb-NO" dirty="0" err="1"/>
              <a:t>fixed</a:t>
            </a:r>
            <a:r>
              <a:rPr lang="nb-NO" dirty="0"/>
              <a:t> </a:t>
            </a:r>
            <a:r>
              <a:rPr lang="nb-NO" dirty="0" err="1"/>
              <a:t>interval</a:t>
            </a:r>
            <a:r>
              <a:rPr lang="nb-NO" dirty="0"/>
              <a:t> (samplerate) – a </a:t>
            </a:r>
            <a:r>
              <a:rPr lang="nb-NO" dirty="0" err="1"/>
              <a:t>sampleindex</a:t>
            </a:r>
            <a:r>
              <a:rPr lang="nb-NO" dirty="0"/>
              <a:t> is </a:t>
            </a:r>
            <a:r>
              <a:rPr lang="nb-NO" dirty="0" err="1"/>
              <a:t>therefore</a:t>
            </a:r>
            <a:r>
              <a:rPr lang="nb-NO" dirty="0"/>
              <a:t> a </a:t>
            </a:r>
            <a:r>
              <a:rPr lang="nb-NO" dirty="0" err="1"/>
              <a:t>representation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two-way</a:t>
            </a:r>
            <a:r>
              <a:rPr lang="nb-NO" dirty="0"/>
              <a:t> travel time from radar to </a:t>
            </a:r>
            <a:r>
              <a:rPr lang="nb-NO" dirty="0" err="1"/>
              <a:t>ground</a:t>
            </a:r>
            <a:r>
              <a:rPr lang="nb-NO" dirty="0"/>
              <a:t> and back</a:t>
            </a:r>
          </a:p>
          <a:p>
            <a:r>
              <a:rPr lang="nb-NO" dirty="0"/>
              <a:t>The </a:t>
            </a:r>
            <a:r>
              <a:rPr lang="nb-NO" dirty="0" err="1"/>
              <a:t>wave</a:t>
            </a:r>
            <a:r>
              <a:rPr lang="nb-NO" dirty="0"/>
              <a:t> </a:t>
            </a:r>
            <a:r>
              <a:rPr lang="nb-NO" dirty="0" err="1"/>
              <a:t>velocity</a:t>
            </a:r>
            <a:r>
              <a:rPr lang="nb-NO" dirty="0"/>
              <a:t> </a:t>
            </a:r>
            <a:r>
              <a:rPr lang="nb-NO" dirty="0" err="1"/>
              <a:t>varies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snow</a:t>
            </a:r>
            <a:r>
              <a:rPr lang="nb-NO" dirty="0"/>
              <a:t> </a:t>
            </a:r>
            <a:r>
              <a:rPr lang="nb-NO" dirty="0" err="1"/>
              <a:t>density</a:t>
            </a:r>
            <a:r>
              <a:rPr lang="nb-NO" dirty="0"/>
              <a:t> and </a:t>
            </a:r>
            <a:r>
              <a:rPr lang="nb-NO" dirty="0" err="1"/>
              <a:t>needs</a:t>
            </a:r>
            <a:r>
              <a:rPr lang="nb-NO" dirty="0"/>
              <a:t> to be </a:t>
            </a:r>
            <a:r>
              <a:rPr lang="nb-NO" dirty="0" err="1"/>
              <a:t>calibrated</a:t>
            </a:r>
            <a:endParaRPr lang="nb-NO" dirty="0"/>
          </a:p>
          <a:p>
            <a:pPr lvl="1"/>
            <a:endParaRPr lang="nb-NO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nb-NO" dirty="0"/>
              <a:t>Zero-</a:t>
            </a:r>
            <a:r>
              <a:rPr lang="nb-NO" dirty="0" err="1"/>
              <a:t>level</a:t>
            </a:r>
            <a:endParaRPr lang="nb-NO" dirty="0"/>
          </a:p>
          <a:p>
            <a:pPr lvl="1"/>
            <a:r>
              <a:rPr lang="nb-NO" dirty="0"/>
              <a:t>Zero-</a:t>
            </a:r>
            <a:r>
              <a:rPr lang="nb-NO" dirty="0" err="1"/>
              <a:t>level</a:t>
            </a:r>
            <a:r>
              <a:rPr lang="nb-NO" dirty="0"/>
              <a:t> is </a:t>
            </a:r>
            <a:r>
              <a:rPr lang="nb-NO" dirty="0" err="1"/>
              <a:t>initialized</a:t>
            </a:r>
            <a:r>
              <a:rPr lang="nb-NO" dirty="0"/>
              <a:t> to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value</a:t>
            </a:r>
            <a:r>
              <a:rPr lang="nb-NO" dirty="0"/>
              <a:t> </a:t>
            </a:r>
            <a:r>
              <a:rPr lang="nb-NO" dirty="0" err="1"/>
              <a:t>calculated</a:t>
            </a:r>
            <a:r>
              <a:rPr lang="nb-NO" dirty="0"/>
              <a:t> by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Cut</a:t>
            </a:r>
            <a:r>
              <a:rPr lang="nb-NO" dirty="0"/>
              <a:t>-</a:t>
            </a:r>
            <a:r>
              <a:rPr lang="nb-NO" dirty="0" err="1"/>
              <a:t>off</a:t>
            </a:r>
            <a:r>
              <a:rPr lang="nb-NO" dirty="0"/>
              <a:t>-filter. (See filter </a:t>
            </a:r>
            <a:r>
              <a:rPr lang="nb-NO" dirty="0" err="1"/>
              <a:t>section</a:t>
            </a:r>
            <a:r>
              <a:rPr lang="nb-NO" dirty="0"/>
              <a:t> for </a:t>
            </a:r>
            <a:r>
              <a:rPr lang="nb-NO" dirty="0" err="1"/>
              <a:t>details</a:t>
            </a:r>
            <a:r>
              <a:rPr lang="nb-NO" dirty="0"/>
              <a:t>)</a:t>
            </a:r>
          </a:p>
          <a:p>
            <a:r>
              <a:rPr lang="nb-NO" dirty="0"/>
              <a:t>The zero-</a:t>
            </a:r>
            <a:r>
              <a:rPr lang="nb-NO" dirty="0" err="1"/>
              <a:t>level</a:t>
            </a:r>
            <a:r>
              <a:rPr lang="nb-NO" dirty="0"/>
              <a:t> offset </a:t>
            </a:r>
            <a:r>
              <a:rPr lang="nb-NO" dirty="0" err="1"/>
              <a:t>depends</a:t>
            </a:r>
            <a:r>
              <a:rPr lang="nb-NO" dirty="0"/>
              <a:t> on equipment and </a:t>
            </a:r>
            <a:r>
              <a:rPr lang="nb-NO" dirty="0" err="1"/>
              <a:t>also</a:t>
            </a:r>
            <a:r>
              <a:rPr lang="nb-NO" dirty="0"/>
              <a:t> </a:t>
            </a:r>
            <a:r>
              <a:rPr lang="nb-NO" dirty="0" err="1"/>
              <a:t>needs</a:t>
            </a:r>
            <a:r>
              <a:rPr lang="nb-NO" dirty="0"/>
              <a:t> to be </a:t>
            </a:r>
            <a:r>
              <a:rPr lang="nb-NO" dirty="0" err="1"/>
              <a:t>calibrated</a:t>
            </a:r>
            <a:r>
              <a:rPr lang="nb-NO" dirty="0"/>
              <a:t>.</a:t>
            </a:r>
          </a:p>
          <a:p>
            <a:r>
              <a:rPr lang="nb-NO" dirty="0"/>
              <a:t>Zero-</a:t>
            </a:r>
            <a:r>
              <a:rPr lang="nb-NO" dirty="0" err="1"/>
              <a:t>level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be </a:t>
            </a:r>
            <a:r>
              <a:rPr lang="nb-NO" dirty="0" err="1"/>
              <a:t>updated</a:t>
            </a:r>
            <a:r>
              <a:rPr lang="nb-NO" dirty="0"/>
              <a:t> </a:t>
            </a:r>
            <a:r>
              <a:rPr lang="nb-NO" dirty="0" err="1"/>
              <a:t>manually</a:t>
            </a:r>
            <a:r>
              <a:rPr lang="nb-NO" dirty="0"/>
              <a:t>, or </a:t>
            </a:r>
            <a:r>
              <a:rPr lang="nb-NO" dirty="0" err="1"/>
              <a:t>reference</a:t>
            </a:r>
            <a:r>
              <a:rPr lang="nb-NO" dirty="0"/>
              <a:t> points for zero </a:t>
            </a:r>
            <a:r>
              <a:rPr lang="nb-NO" dirty="0" err="1"/>
              <a:t>level</a:t>
            </a:r>
            <a:r>
              <a:rPr lang="nb-NO" dirty="0"/>
              <a:t> </a:t>
            </a:r>
            <a:r>
              <a:rPr lang="nb-NO" dirty="0" err="1"/>
              <a:t>can</a:t>
            </a:r>
            <a:r>
              <a:rPr lang="nb-NO" dirty="0"/>
              <a:t> be </a:t>
            </a:r>
            <a:r>
              <a:rPr lang="nb-NO" dirty="0" err="1"/>
              <a:t>entered</a:t>
            </a:r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9344373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936</TotalTime>
  <Words>2336</Words>
  <Application>Microsoft Office PowerPoint</Application>
  <PresentationFormat>On-screen Show (4:3)</PresentationFormat>
  <Paragraphs>342</Paragraphs>
  <Slides>63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0" baseType="lpstr">
      <vt:lpstr>Arial</vt:lpstr>
      <vt:lpstr>Calibri</vt:lpstr>
      <vt:lpstr>Cambria Math</vt:lpstr>
      <vt:lpstr>Constantia</vt:lpstr>
      <vt:lpstr>Wingdings</vt:lpstr>
      <vt:lpstr>Wingdings 2</vt:lpstr>
      <vt:lpstr>Flow</vt:lpstr>
      <vt:lpstr>SIRDAS.Net</vt:lpstr>
      <vt:lpstr>Agenda</vt:lpstr>
      <vt:lpstr>Changes since v3.10</vt:lpstr>
      <vt:lpstr>Getting started</vt:lpstr>
      <vt:lpstr>Supported radar formats</vt:lpstr>
      <vt:lpstr>Basic Operation</vt:lpstr>
      <vt:lpstr>Plot navigation</vt:lpstr>
      <vt:lpstr>Depth References</vt:lpstr>
      <vt:lpstr>Purpose</vt:lpstr>
      <vt:lpstr>Depth Reference Form</vt:lpstr>
      <vt:lpstr>Depth reference form</vt:lpstr>
      <vt:lpstr>Depth Reference Form</vt:lpstr>
      <vt:lpstr>Zero-level index</vt:lpstr>
      <vt:lpstr>Snow Density Observations</vt:lpstr>
      <vt:lpstr>Snow Density Measurements</vt:lpstr>
      <vt:lpstr>Local vs Global Snow Density</vt:lpstr>
      <vt:lpstr>Snow Densities</vt:lpstr>
      <vt:lpstr>SnowDensityForScanForm</vt:lpstr>
      <vt:lpstr>Data Export</vt:lpstr>
      <vt:lpstr>Export Reports</vt:lpstr>
      <vt:lpstr>Snow Water Equivalent Report</vt:lpstr>
      <vt:lpstr>Export formats</vt:lpstr>
      <vt:lpstr>Report contents</vt:lpstr>
      <vt:lpstr>Report contents</vt:lpstr>
      <vt:lpstr>Report contents - ctd</vt:lpstr>
      <vt:lpstr>Saving data</vt:lpstr>
      <vt:lpstr>Historical data</vt:lpstr>
      <vt:lpstr>Historical data</vt:lpstr>
      <vt:lpstr>Historical data</vt:lpstr>
      <vt:lpstr>Advanced features</vt:lpstr>
      <vt:lpstr>Manual Route override </vt:lpstr>
      <vt:lpstr>Manual route correction</vt:lpstr>
      <vt:lpstr>SIRDAS Configuration</vt:lpstr>
      <vt:lpstr>Overview</vt:lpstr>
      <vt:lpstr>Filter configuration</vt:lpstr>
      <vt:lpstr>Why change filter config</vt:lpstr>
      <vt:lpstr>Vertical filters</vt:lpstr>
      <vt:lpstr>LowPassAndMagnitudeFilter</vt:lpstr>
      <vt:lpstr>Neighboring Average Ringing filter</vt:lpstr>
      <vt:lpstr>CutOffFilter</vt:lpstr>
      <vt:lpstr>Depth filter</vt:lpstr>
      <vt:lpstr>Horizontal filters</vt:lpstr>
      <vt:lpstr>Peak detector</vt:lpstr>
      <vt:lpstr>Route finders</vt:lpstr>
      <vt:lpstr>Missing GPS data</vt:lpstr>
      <vt:lpstr>How to analyze data without GPS</vt:lpstr>
      <vt:lpstr>Manual Positions</vt:lpstr>
      <vt:lpstr>Config change after adding pos</vt:lpstr>
      <vt:lpstr>Manual grouping</vt:lpstr>
      <vt:lpstr>Manual Grouping filter</vt:lpstr>
      <vt:lpstr>Validate the total distance</vt:lpstr>
      <vt:lpstr>Total distance can be changed</vt:lpstr>
      <vt:lpstr>Group all shots that were taken while not moving</vt:lpstr>
      <vt:lpstr>Editing manual groups</vt:lpstr>
      <vt:lpstr>Delete a manual group</vt:lpstr>
      <vt:lpstr>Analysis must be re-executed</vt:lpstr>
      <vt:lpstr>Exclude shots</vt:lpstr>
      <vt:lpstr>Exclude shots use cases</vt:lpstr>
      <vt:lpstr>Exclude shot filter is auto-added</vt:lpstr>
      <vt:lpstr>Exclude section can be modified</vt:lpstr>
      <vt:lpstr>Options</vt:lpstr>
      <vt:lpstr>Options</vt:lpstr>
      <vt:lpstr>Plot navigation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SIRDAS.Net</dc:title>
  <dc:creator>Espen Halsaa Albrektsen</dc:creator>
  <cp:keywords>SIRDAS.Net;3.1;Statkraft</cp:keywords>
  <cp:lastModifiedBy>Espen Albrektsen</cp:lastModifiedBy>
  <cp:revision>67</cp:revision>
  <dcterms:created xsi:type="dcterms:W3CDTF">2011-03-07T22:27:22Z</dcterms:created>
  <dcterms:modified xsi:type="dcterms:W3CDTF">2024-02-16T12:15:51Z</dcterms:modified>
</cp:coreProperties>
</file>